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6" r:id="rId2"/>
    <p:sldId id="257" r:id="rId3"/>
    <p:sldId id="266" r:id="rId4"/>
    <p:sldId id="265" r:id="rId5"/>
    <p:sldId id="264" r:id="rId6"/>
    <p:sldId id="267" r:id="rId7"/>
    <p:sldId id="268" r:id="rId8"/>
    <p:sldId id="262" r:id="rId9"/>
    <p:sldId id="261" r:id="rId10"/>
    <p:sldId id="258" r:id="rId11"/>
    <p:sldId id="260" r:id="rId12"/>
    <p:sldId id="259" r:id="rId13"/>
    <p:sldId id="271" r:id="rId14"/>
    <p:sldId id="270" r:id="rId15"/>
    <p:sldId id="269" r:id="rId16"/>
    <p:sldId id="274" r:id="rId17"/>
    <p:sldId id="273" r:id="rId18"/>
    <p:sldId id="272" r:id="rId19"/>
    <p:sldId id="276" r:id="rId20"/>
    <p:sldId id="275" r:id="rId21"/>
    <p:sldId id="278" r:id="rId22"/>
    <p:sldId id="279" r:id="rId23"/>
    <p:sldId id="280" r:id="rId24"/>
    <p:sldId id="277" r:id="rId25"/>
    <p:sldId id="281" r:id="rId26"/>
    <p:sldId id="282" r:id="rId27"/>
    <p:sldId id="284" r:id="rId28"/>
    <p:sldId id="283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69A14D-458C-405B-9331-29AD773A7B8B}" type="datetimeFigureOut">
              <a:rPr lang="en-US" smtClean="0"/>
              <a:t>20-Aug-18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9141CD-954F-48A8-AD16-D86A483505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4841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9141CD-954F-48A8-AD16-D86A4835051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2118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CDBC3-C2AA-474A-8801-0B6E00701508}" type="datetimeFigureOut">
              <a:rPr lang="en-US" smtClean="0"/>
              <a:t>20-Aug-18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57615-0D7F-4A44-A968-81842CDC2E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7077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CDBC3-C2AA-474A-8801-0B6E00701508}" type="datetimeFigureOut">
              <a:rPr lang="en-US" smtClean="0"/>
              <a:t>20-Aug-18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57615-0D7F-4A44-A968-81842CDC2E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811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CDBC3-C2AA-474A-8801-0B6E00701508}" type="datetimeFigureOut">
              <a:rPr lang="en-US" smtClean="0"/>
              <a:t>20-Aug-18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57615-0D7F-4A44-A968-81842CDC2E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962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CDBC3-C2AA-474A-8801-0B6E00701508}" type="datetimeFigureOut">
              <a:rPr lang="en-US" smtClean="0"/>
              <a:t>20-Aug-18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57615-0D7F-4A44-A968-81842CDC2E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3907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CDBC3-C2AA-474A-8801-0B6E00701508}" type="datetimeFigureOut">
              <a:rPr lang="en-US" smtClean="0"/>
              <a:t>20-Aug-18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57615-0D7F-4A44-A968-81842CDC2E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4911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CDBC3-C2AA-474A-8801-0B6E00701508}" type="datetimeFigureOut">
              <a:rPr lang="en-US" smtClean="0"/>
              <a:t>20-Aug-18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57615-0D7F-4A44-A968-81842CDC2E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382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CDBC3-C2AA-474A-8801-0B6E00701508}" type="datetimeFigureOut">
              <a:rPr lang="en-US" smtClean="0"/>
              <a:t>20-Aug-18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57615-0D7F-4A44-A968-81842CDC2E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876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CDBC3-C2AA-474A-8801-0B6E00701508}" type="datetimeFigureOut">
              <a:rPr lang="en-US" smtClean="0"/>
              <a:t>20-Aug-18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57615-0D7F-4A44-A968-81842CDC2E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1217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CDBC3-C2AA-474A-8801-0B6E00701508}" type="datetimeFigureOut">
              <a:rPr lang="en-US" smtClean="0"/>
              <a:t>20-Aug-18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57615-0D7F-4A44-A968-81842CDC2E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569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CDBC3-C2AA-474A-8801-0B6E00701508}" type="datetimeFigureOut">
              <a:rPr lang="en-US" smtClean="0"/>
              <a:t>20-Aug-18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57615-0D7F-4A44-A968-81842CDC2E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3991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CDBC3-C2AA-474A-8801-0B6E00701508}" type="datetimeFigureOut">
              <a:rPr lang="en-US" smtClean="0"/>
              <a:t>20-Aug-18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57615-0D7F-4A44-A968-81842CDC2E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4949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5CDBC3-C2AA-474A-8801-0B6E00701508}" type="datetimeFigureOut">
              <a:rPr lang="en-US" smtClean="0"/>
              <a:t>20-Aug-18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E57615-0D7F-4A44-A968-81842CDC2E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393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sr-Cyrl-RS" sz="3600" dirty="0" smtClean="0">
                <a:solidFill>
                  <a:srgbClr val="C00000"/>
                </a:solidFill>
              </a:rPr>
              <a:t>Анализа случајева из праксе</a:t>
            </a:r>
            <a:r>
              <a:rPr lang="en-US" sz="3600" dirty="0">
                <a:solidFill>
                  <a:srgbClr val="C00000"/>
                </a:solidFill>
              </a:rPr>
              <a:t/>
            </a:r>
            <a:br>
              <a:rPr lang="en-US" sz="3600" dirty="0">
                <a:solidFill>
                  <a:srgbClr val="C00000"/>
                </a:solidFill>
              </a:rPr>
            </a:br>
            <a:r>
              <a:rPr lang="sr-Cyrl-RS" sz="3600" dirty="0" smtClean="0">
                <a:solidFill>
                  <a:srgbClr val="C00000"/>
                </a:solidFill>
              </a:rPr>
              <a:t>Поремећаји метаболизма у гладовању</a:t>
            </a:r>
            <a:r>
              <a:rPr lang="en-US" sz="3600" dirty="0" smtClean="0">
                <a:solidFill>
                  <a:srgbClr val="C00000"/>
                </a:solidFill>
              </a:rPr>
              <a:t>,</a:t>
            </a:r>
            <a:r>
              <a:rPr lang="en-US" sz="3600" dirty="0">
                <a:solidFill>
                  <a:srgbClr val="C00000"/>
                </a:solidFill>
              </a:rPr>
              <a:t/>
            </a:r>
            <a:br>
              <a:rPr lang="en-US" sz="3600" dirty="0">
                <a:solidFill>
                  <a:srgbClr val="C00000"/>
                </a:solidFill>
              </a:rPr>
            </a:br>
            <a:r>
              <a:rPr lang="sr-Cyrl-RS" sz="3600" dirty="0" smtClean="0">
                <a:solidFill>
                  <a:srgbClr val="C00000"/>
                </a:solidFill>
              </a:rPr>
              <a:t>ситости</a:t>
            </a:r>
            <a:r>
              <a:rPr lang="en-US" sz="3600" dirty="0" smtClean="0">
                <a:solidFill>
                  <a:srgbClr val="C00000"/>
                </a:solidFill>
              </a:rPr>
              <a:t>, </a:t>
            </a:r>
            <a:r>
              <a:rPr lang="sr-Cyrl-RS" sz="3600" dirty="0" smtClean="0">
                <a:solidFill>
                  <a:srgbClr val="C00000"/>
                </a:solidFill>
              </a:rPr>
              <a:t>гојазности и физичкој активности</a:t>
            </a:r>
            <a:endParaRPr lang="en-US" sz="3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29037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Cyrl-RS" sz="2000" dirty="0" smtClean="0"/>
              <a:t>Ана Рексија има трећи степен малнутриције и дијагностикована је </a:t>
            </a:r>
            <a:r>
              <a:rPr lang="sr-Latn-BA" sz="2000" dirty="0" smtClean="0"/>
              <a:t>Anorexia neurosa </a:t>
            </a:r>
            <a:r>
              <a:rPr lang="sr-Cyrl-RS" sz="2000" dirty="0" smtClean="0"/>
              <a:t>на основу анамнезе и клиничког налаза. Овај поремећај укључује емоционални и нутритивни дизбаланс</a:t>
            </a:r>
          </a:p>
          <a:p>
            <a:pPr marL="0" indent="0">
              <a:buNone/>
            </a:pPr>
            <a:endParaRPr lang="sr-Cyrl-RS" sz="2000" dirty="0" smtClean="0"/>
          </a:p>
          <a:p>
            <a:pPr marL="0" indent="0">
              <a:buNone/>
            </a:pPr>
            <a:r>
              <a:rPr lang="sr-Cyrl-RS" sz="2000" dirty="0" smtClean="0"/>
              <a:t>4. Критеријуми за дијагнозу:</a:t>
            </a:r>
          </a:p>
          <a:p>
            <a:pPr marL="685800" lvl="1"/>
            <a:r>
              <a:rPr lang="sr-Cyrl-RS" sz="1600" dirty="0" smtClean="0"/>
              <a:t>Одбијање да се телесна тежина одржава на или изнад минимално потребне тежине. Телесна тежина мања од 85% очекиване тежине сматра се минималном</a:t>
            </a:r>
          </a:p>
          <a:p>
            <a:pPr marL="685800" lvl="1"/>
            <a:r>
              <a:rPr lang="sr-Cyrl-RS" sz="1600" dirty="0" smtClean="0"/>
              <a:t>Страх од добијања килограма</a:t>
            </a:r>
          </a:p>
          <a:p>
            <a:pPr marL="685800" lvl="1"/>
            <a:r>
              <a:rPr lang="sr-Cyrl-RS" sz="1600" dirty="0" smtClean="0"/>
              <a:t>Поремећена самоперцепција. Непризнавање да се губи телесна тежина</a:t>
            </a:r>
          </a:p>
          <a:p>
            <a:pPr marL="685800" lvl="1"/>
            <a:r>
              <a:rPr lang="sr-Cyrl-RS" sz="1600" dirty="0" smtClean="0"/>
              <a:t>Губитак менструалног циклуса најмање три узастопна месеца. Повратак циклуса могућ уз хормонску терапију</a:t>
            </a:r>
          </a:p>
          <a:p>
            <a:pPr marL="685800" lvl="1"/>
            <a:endParaRPr lang="sr-Cyrl-RS" sz="1600" dirty="0" smtClean="0"/>
          </a:p>
          <a:p>
            <a:pPr marL="685800" lvl="1"/>
            <a:endParaRPr lang="sr-Cyrl-RS" sz="1600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1763" y="4038600"/>
            <a:ext cx="3800475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27481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>
            <a:normAutofit/>
          </a:bodyPr>
          <a:lstStyle/>
          <a:p>
            <a:endParaRPr lang="sr-Cyrl-RS" sz="2400" dirty="0" smtClean="0"/>
          </a:p>
          <a:p>
            <a:endParaRPr lang="sr-Cyrl-RS" sz="2400" dirty="0"/>
          </a:p>
          <a:p>
            <a:r>
              <a:rPr lang="sr-Cyrl-RS" sz="2400" dirty="0" smtClean="0"/>
              <a:t>Психијатријска помоћ упућена пацијенткињи је имала мао успеха. Пацијенткињи већ пет месеци изостаје циклус. Жали се на стални умор, смањену телесну температуру, артеријску тензију и пулс. Њена телесна тежина је била 38</a:t>
            </a:r>
            <a:r>
              <a:rPr lang="en-US" sz="2400" dirty="0" smtClean="0"/>
              <a:t>kg</a:t>
            </a:r>
            <a:r>
              <a:rPr lang="sr-Cyrl-RS" sz="2400" dirty="0" smtClean="0"/>
              <a:t>, што је 65% испод идеалне телесне тежине, па је пацијенткиња хоспитализована.</a:t>
            </a:r>
          </a:p>
          <a:p>
            <a:r>
              <a:rPr lang="sr-Cyrl-RS" sz="2400" dirty="0" smtClean="0"/>
              <a:t>Лабораторијско испитивање дало је следеће резултате:</a:t>
            </a:r>
          </a:p>
          <a:p>
            <a:pPr lvl="1"/>
            <a:r>
              <a:rPr lang="sr-Cyrl-RS" sz="2000" dirty="0" smtClean="0"/>
              <a:t>Глукоза 3.66</a:t>
            </a:r>
            <a:r>
              <a:rPr lang="en-US" sz="2000" dirty="0" err="1" smtClean="0"/>
              <a:t>mmol</a:t>
            </a:r>
            <a:r>
              <a:rPr lang="sr-Latn-BA" sz="2000" dirty="0" smtClean="0"/>
              <a:t>/l </a:t>
            </a:r>
            <a:r>
              <a:rPr lang="sr-Cyrl-RS" sz="2000" dirty="0" smtClean="0"/>
              <a:t> (3.5-6.1</a:t>
            </a:r>
            <a:r>
              <a:rPr lang="en-US" sz="2000" dirty="0" smtClean="0"/>
              <a:t> </a:t>
            </a:r>
            <a:r>
              <a:rPr lang="en-US" sz="2000" dirty="0" err="1" smtClean="0"/>
              <a:t>mmol</a:t>
            </a:r>
            <a:r>
              <a:rPr lang="sr-Latn-BA" sz="2000" dirty="0" smtClean="0"/>
              <a:t>/l </a:t>
            </a:r>
            <a:r>
              <a:rPr lang="sr-Cyrl-RS" sz="2000" dirty="0" smtClean="0"/>
              <a:t>)</a:t>
            </a:r>
            <a:endParaRPr lang="sr-Latn-BA" sz="2000" dirty="0" smtClean="0"/>
          </a:p>
          <a:p>
            <a:pPr lvl="1"/>
            <a:r>
              <a:rPr lang="sr-Cyrl-RS" sz="2000" dirty="0" smtClean="0"/>
              <a:t>Кетонска тела </a:t>
            </a:r>
            <a:r>
              <a:rPr lang="el-GR" sz="2000" dirty="0"/>
              <a:t>4200 μ</a:t>
            </a:r>
            <a:r>
              <a:rPr lang="en-US" sz="2000" dirty="0" err="1" smtClean="0"/>
              <a:t>mol</a:t>
            </a:r>
            <a:r>
              <a:rPr lang="en-US" sz="2000" dirty="0" smtClean="0"/>
              <a:t>/L</a:t>
            </a:r>
            <a:r>
              <a:rPr lang="sr-Cyrl-RS" sz="2000" dirty="0" smtClean="0"/>
              <a:t> (70</a:t>
            </a:r>
            <a:r>
              <a:rPr lang="el-GR" sz="2000" dirty="0" smtClean="0"/>
              <a:t> </a:t>
            </a:r>
            <a:r>
              <a:rPr lang="el-GR" sz="2000" dirty="0"/>
              <a:t>μ</a:t>
            </a:r>
            <a:r>
              <a:rPr lang="en-US" sz="2000" dirty="0" err="1" smtClean="0"/>
              <a:t>mol</a:t>
            </a:r>
            <a:r>
              <a:rPr lang="en-US" sz="2000" dirty="0" smtClean="0"/>
              <a:t>/L</a:t>
            </a:r>
            <a:r>
              <a:rPr lang="sr-Cyrl-RS" sz="2000" dirty="0" smtClean="0"/>
              <a:t>)</a:t>
            </a:r>
          </a:p>
          <a:p>
            <a:pPr lvl="1"/>
            <a:r>
              <a:rPr lang="sr-Cyrl-RS" sz="2000" dirty="0" smtClean="0"/>
              <a:t>Трака за урин је била позитивна на кетонска тела</a:t>
            </a:r>
          </a:p>
          <a:p>
            <a:pPr lvl="1"/>
            <a:endParaRPr lang="sr-Cyrl-RS" sz="2000" dirty="0" smtClean="0"/>
          </a:p>
          <a:p>
            <a:pPr lvl="1"/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1951349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Cyrl-RS" sz="2400" u="sng" dirty="0" smtClean="0"/>
              <a:t>5. У којој фази гладовања се налази Ана Рексија?</a:t>
            </a:r>
          </a:p>
          <a:p>
            <a:pPr marL="0" indent="0">
              <a:buNone/>
            </a:pPr>
            <a:endParaRPr lang="sr-Cyrl-RS" sz="2400" u="sng" dirty="0" smtClean="0"/>
          </a:p>
          <a:p>
            <a:pPr marL="0" indent="0">
              <a:buNone/>
            </a:pPr>
            <a:r>
              <a:rPr lang="sr-Cyrl-RS" sz="2400" dirty="0" smtClean="0"/>
              <a:t>Кетоза настаје због повећане продукције кетонских тела у јетри и знак је продуженог гладовања. </a:t>
            </a:r>
          </a:p>
          <a:p>
            <a:pPr marL="0" indent="0">
              <a:buNone/>
            </a:pPr>
            <a:r>
              <a:rPr lang="sr-Cyrl-RS" sz="2400" dirty="0" smtClean="0"/>
              <a:t>Због ниске гликемије лучи се глуагон који поспешује одлобађање масних киселина из масног ткива, које се у јетри конвертују у кетонска тела.</a:t>
            </a:r>
          </a:p>
          <a:p>
            <a:pPr marL="0" indent="0">
              <a:buNone/>
            </a:pPr>
            <a:r>
              <a:rPr lang="sr-Cyrl-RS" sz="2400" dirty="0" smtClean="0"/>
              <a:t>Кетонска тела се користе као алтернативни извор енергије за мозак, тако да је смањена потреба за глукозом коју мозак у продуженом гладовању користи у мањој количини </a:t>
            </a:r>
          </a:p>
          <a:p>
            <a:pPr marL="0" indent="0">
              <a:buNone/>
            </a:pPr>
            <a:r>
              <a:rPr lang="sr-Cyrl-RS" sz="2400" dirty="0" smtClean="0"/>
              <a:t>Пошто су кетонска тела растворљива у води појавиће се у урину – позитиван тест на кетоне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744108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2400" dirty="0" smtClean="0">
                <a:solidFill>
                  <a:srgbClr val="C00000"/>
                </a:solidFill>
              </a:rPr>
              <a:t>Метаболичке промене у продуженом гладовању</a:t>
            </a:r>
            <a:endParaRPr lang="en-US" sz="2400" dirty="0">
              <a:solidFill>
                <a:srgbClr val="C00000"/>
              </a:solidFill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932" y="1600200"/>
            <a:ext cx="7646135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38090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Cyrl-RS" sz="2400" dirty="0" smtClean="0"/>
              <a:t>Након неког времена Ана Рексија је почела да добија на телесној тежини, тако да сада има 45</a:t>
            </a:r>
            <a:r>
              <a:rPr lang="sr-Latn-BA" sz="2400" dirty="0" smtClean="0"/>
              <a:t>kg</a:t>
            </a:r>
            <a:r>
              <a:rPr lang="sr-Cyrl-RS" sz="2400" dirty="0" smtClean="0"/>
              <a:t>. Концентрација глукозе у крви наште јој је износила 3.8</a:t>
            </a:r>
            <a:r>
              <a:rPr lang="sr-Latn-BA" sz="2400" dirty="0" smtClean="0"/>
              <a:t>mmol/L. </a:t>
            </a:r>
            <a:r>
              <a:rPr lang="sr-Cyrl-RS" sz="2400" dirty="0" smtClean="0"/>
              <a:t>Пожалила се лекару да се осећа уморном када трчи и сматра да је тежина та која је успорава</a:t>
            </a:r>
          </a:p>
          <a:p>
            <a:pPr marL="0" indent="0">
              <a:buNone/>
            </a:pPr>
            <a:r>
              <a:rPr lang="sr-Cyrl-RS" sz="2400" dirty="0" smtClean="0"/>
              <a:t>6. </a:t>
            </a:r>
            <a:r>
              <a:rPr lang="sr-Cyrl-RS" sz="2400" u="sng" dirty="0" smtClean="0"/>
              <a:t>Шта се дешава када особа након гладовања почне да узима храну?</a:t>
            </a:r>
          </a:p>
          <a:p>
            <a:pPr marL="0" indent="0" algn="ctr">
              <a:buNone/>
            </a:pPr>
            <a:r>
              <a:rPr lang="sr-Cyrl-RS" sz="2400" dirty="0" smtClean="0"/>
              <a:t>Рана фаза апсорпционог стања</a:t>
            </a:r>
          </a:p>
          <a:p>
            <a:pPr marL="0" indent="0">
              <a:buNone/>
            </a:pPr>
            <a:endParaRPr lang="en-US" sz="24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3643745"/>
            <a:ext cx="542492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9998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sr-Cyrl-RS" sz="2400" u="sng" dirty="0" smtClean="0"/>
              <a:t>7. Зашто се Ана Рексија лако замара?</a:t>
            </a:r>
          </a:p>
          <a:p>
            <a:pPr marL="0" indent="0">
              <a:buNone/>
            </a:pPr>
            <a:endParaRPr lang="sr-Cyrl-RS" sz="2400" u="sng" dirty="0" smtClean="0"/>
          </a:p>
          <a:p>
            <a:pPr marL="0" indent="0">
              <a:buNone/>
            </a:pPr>
            <a:r>
              <a:rPr lang="sr-Cyrl-RS" sz="2400" dirty="0" smtClean="0"/>
              <a:t>За обављање физичке активности користе се:</a:t>
            </a:r>
          </a:p>
          <a:p>
            <a:r>
              <a:rPr lang="sr-Cyrl-RS" sz="2400" dirty="0" smtClean="0"/>
              <a:t>Глукоза из гликогена мишића</a:t>
            </a:r>
          </a:p>
          <a:p>
            <a:r>
              <a:rPr lang="sr-Cyrl-RS" sz="2400" dirty="0" smtClean="0"/>
              <a:t>Масне киселине из адипоцита</a:t>
            </a:r>
          </a:p>
          <a:p>
            <a:pPr marL="0" indent="0">
              <a:buNone/>
            </a:pPr>
            <a:r>
              <a:rPr lang="sr-Cyrl-RS" sz="2400" dirty="0" smtClean="0"/>
              <a:t>Она има неадекватне резерве </a:t>
            </a:r>
            <a:r>
              <a:rPr lang="pl-PL" sz="2400" dirty="0" smtClean="0"/>
              <a:t>E </a:t>
            </a:r>
            <a:r>
              <a:rPr lang="sr-Cyrl-RS" sz="2400" dirty="0" smtClean="0"/>
              <a:t>за програм вежбања и малу мишићну масу</a:t>
            </a:r>
            <a:endParaRPr lang="pl-PL" sz="2400" dirty="0"/>
          </a:p>
          <a:p>
            <a:pPr marL="0" indent="0">
              <a:buNone/>
            </a:pPr>
            <a:r>
              <a:rPr lang="sr-Cyrl-RS" sz="2400" dirty="0" smtClean="0"/>
              <a:t>Један од менергената који користе мишићи </a:t>
            </a:r>
            <a:r>
              <a:rPr lang="en-US" sz="2400" dirty="0" smtClean="0"/>
              <a:t>je </a:t>
            </a:r>
            <a:r>
              <a:rPr lang="sr-Cyrl-RS" sz="2400" dirty="0" smtClean="0"/>
              <a:t>глукоза</a:t>
            </a:r>
            <a:r>
              <a:rPr lang="sr-Cyrl-RS" sz="2400" dirty="0"/>
              <a:t> </a:t>
            </a:r>
            <a:r>
              <a:rPr lang="sr-Cyrl-RS" sz="2400" dirty="0" smtClean="0"/>
              <a:t>која се конвертује до </a:t>
            </a:r>
            <a:r>
              <a:rPr lang="en-US" sz="2400" dirty="0" smtClean="0"/>
              <a:t>G-6-P </a:t>
            </a:r>
            <a:r>
              <a:rPr lang="sr-Cyrl-RS" sz="2400" dirty="0" smtClean="0"/>
              <a:t>дејством хексокиназе</a:t>
            </a:r>
            <a:r>
              <a:rPr lang="en-US" sz="2400" dirty="0" smtClean="0"/>
              <a:t> </a:t>
            </a:r>
            <a:r>
              <a:rPr lang="en-US" sz="2400" dirty="0"/>
              <a:t>(HK) </a:t>
            </a:r>
            <a:r>
              <a:rPr lang="sr-Cyrl-RS" sz="2400" dirty="0" smtClean="0"/>
              <a:t>која се даље метаболише</a:t>
            </a:r>
            <a:r>
              <a:rPr lang="en-US" sz="2400" dirty="0" smtClean="0"/>
              <a:t> </a:t>
            </a:r>
            <a:r>
              <a:rPr lang="sr-Cyrl-RS" sz="2400" dirty="0" smtClean="0"/>
              <a:t>у процесу гликолизе у циљу настанка енергије у облику АТР-а</a:t>
            </a:r>
            <a:r>
              <a:rPr lang="en-US" sz="2400" dirty="0" smtClean="0"/>
              <a:t>. </a:t>
            </a:r>
            <a:r>
              <a:rPr lang="sr-Cyrl-RS" sz="2400" dirty="0" smtClean="0"/>
              <a:t>Овај пут </a:t>
            </a:r>
            <a:r>
              <a:rPr lang="en-US" sz="2400" dirty="0" smtClean="0"/>
              <a:t> </a:t>
            </a:r>
            <a:r>
              <a:rPr lang="en-US" sz="2400" dirty="0"/>
              <a:t>je </a:t>
            </a:r>
            <a:r>
              <a:rPr lang="en-US" sz="2400" i="1" dirty="0"/>
              <a:t>feed-back </a:t>
            </a:r>
            <a:r>
              <a:rPr lang="sr-Cyrl-RS" sz="2400" dirty="0" smtClean="0"/>
              <a:t>регулисан</a:t>
            </a:r>
            <a:r>
              <a:rPr lang="en-US" sz="2400" dirty="0" smtClean="0"/>
              <a:t> (</a:t>
            </a:r>
            <a:r>
              <a:rPr lang="sr-Cyrl-RS" sz="2400" dirty="0" smtClean="0"/>
              <a:t>самим</a:t>
            </a:r>
            <a:r>
              <a:rPr lang="en-US" sz="2400" dirty="0" smtClean="0"/>
              <a:t> ATP-o</a:t>
            </a:r>
            <a:r>
              <a:rPr lang="sr-Cyrl-RS" sz="2400" dirty="0" smtClean="0"/>
              <a:t>м</a:t>
            </a:r>
            <a:r>
              <a:rPr lang="en-US" sz="2400" dirty="0" smtClean="0"/>
              <a:t> </a:t>
            </a:r>
            <a:r>
              <a:rPr lang="sr-Cyrl-RS" sz="2400" dirty="0" smtClean="0"/>
              <a:t>на тај начин да ако мишић користи </a:t>
            </a:r>
            <a:r>
              <a:rPr lang="en-US" sz="2400" dirty="0" smtClean="0"/>
              <a:t>ATP</a:t>
            </a:r>
            <a:r>
              <a:rPr lang="en-US" sz="2400" dirty="0"/>
              <a:t>, </a:t>
            </a:r>
            <a:r>
              <a:rPr lang="sr-Cyrl-RS" sz="2400" dirty="0" smtClean="0"/>
              <a:t>брзина гликолизе ће се повећавати и настајаће више </a:t>
            </a:r>
            <a:r>
              <a:rPr lang="en-US" sz="2400" dirty="0" smtClean="0"/>
              <a:t>ATP-a).</a:t>
            </a:r>
          </a:p>
          <a:p>
            <a:pPr marL="0" indent="0">
              <a:buNone/>
            </a:pPr>
            <a:r>
              <a:rPr lang="en-US" sz="2400" dirty="0" smtClean="0"/>
              <a:t>AMP </a:t>
            </a:r>
            <a:r>
              <a:rPr lang="sr-Cyrl-RS" sz="2400" dirty="0" smtClean="0"/>
              <a:t> </a:t>
            </a:r>
            <a:r>
              <a:rPr lang="en-US" sz="2400" dirty="0" smtClean="0"/>
              <a:t>– </a:t>
            </a:r>
            <a:r>
              <a:rPr lang="sr-Cyrl-RS" sz="2400" dirty="0" smtClean="0"/>
              <a:t>алостерно активира </a:t>
            </a:r>
            <a:r>
              <a:rPr lang="en-US" sz="2400" dirty="0" smtClean="0"/>
              <a:t>6-PFK-1 (</a:t>
            </a:r>
            <a:r>
              <a:rPr lang="sr-Cyrl-RS" sz="2400" dirty="0" smtClean="0"/>
              <a:t>гликолиза</a:t>
            </a:r>
            <a:r>
              <a:rPr lang="en-US" sz="2400" dirty="0" smtClean="0"/>
              <a:t>)</a:t>
            </a:r>
            <a:r>
              <a:rPr lang="sr-Cyrl-RS" sz="2400" dirty="0" smtClean="0"/>
              <a:t> </a:t>
            </a:r>
            <a:r>
              <a:rPr lang="en-US" sz="2400" dirty="0" smtClean="0"/>
              <a:t>i </a:t>
            </a:r>
            <a:r>
              <a:rPr lang="sr-Cyrl-RS" sz="2400" dirty="0" smtClean="0"/>
              <a:t>гликоген-фосфорилазу</a:t>
            </a:r>
            <a:r>
              <a:rPr lang="en-US" sz="2400" dirty="0" smtClean="0"/>
              <a:t> (</a:t>
            </a:r>
            <a:r>
              <a:rPr lang="sr-Cyrl-RS" sz="2400" dirty="0" smtClean="0"/>
              <a:t>гликогенолиза</a:t>
            </a:r>
            <a:r>
              <a:rPr lang="en-US" sz="2400" dirty="0" smtClean="0"/>
              <a:t>)</a:t>
            </a:r>
          </a:p>
          <a:p>
            <a:pPr marL="0" indent="0">
              <a:buNone/>
            </a:pPr>
            <a:r>
              <a:rPr lang="en-US" sz="2400" i="1" dirty="0" smtClean="0"/>
              <a:t>Feed-back </a:t>
            </a:r>
            <a:r>
              <a:rPr lang="sr-Cyrl-RS" sz="2400" dirty="0" smtClean="0"/>
              <a:t>регулација процеса помоћу односа </a:t>
            </a:r>
            <a:r>
              <a:rPr lang="en-US" sz="2400" dirty="0" smtClean="0"/>
              <a:t>ATP/AMP</a:t>
            </a:r>
            <a:r>
              <a:rPr lang="en-US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007268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>
            <a:normAutofit fontScale="97500"/>
          </a:bodyPr>
          <a:lstStyle/>
          <a:p>
            <a:pPr marL="0" indent="0">
              <a:buNone/>
            </a:pPr>
            <a:r>
              <a:rPr lang="en-US" sz="2000" dirty="0" err="1" smtClean="0"/>
              <a:t>Ka</a:t>
            </a:r>
            <a:r>
              <a:rPr lang="sr-Cyrl-RS" sz="2000" dirty="0" smtClean="0"/>
              <a:t>да Ана Рексија почне да трчи</a:t>
            </a:r>
            <a:r>
              <a:rPr lang="en-US" sz="2000" dirty="0" smtClean="0"/>
              <a:t>, </a:t>
            </a:r>
            <a:r>
              <a:rPr lang="en-US" sz="2000" dirty="0"/>
              <a:t>AMP </a:t>
            </a:r>
            <a:r>
              <a:rPr lang="sr-Cyrl-RS" sz="2000" dirty="0" smtClean="0"/>
              <a:t>активира мишићну </a:t>
            </a:r>
            <a:r>
              <a:rPr lang="sr-Cyrl-RS" sz="2000" i="1" dirty="0" smtClean="0"/>
              <a:t>гликоген фосфорилазу</a:t>
            </a:r>
            <a:r>
              <a:rPr lang="en-US" sz="2000" dirty="0" smtClean="0"/>
              <a:t>,</a:t>
            </a:r>
            <a:r>
              <a:rPr lang="sr-Cyrl-RS" sz="2000" dirty="0" smtClean="0"/>
              <a:t> која деградира гликоген до глукозо-1-фосфата који се даље конвертује у глукозо-6-фосфат који улази у гликолизу да би се добипо АТР неопходан за мишићну контракцију. Како наставља да трчи, концентрације адреналина расту и он активира гликоген-фосфорилазу киназу кмоји фосфорилише гликогем фосфорилазу и додатно је активира више него сам АМР. Гликогенолиза се активира током физичке активности да би се обезбедило довољно енергије у виду АТР-а. Пошто Ана Рексија не уноси довољно хране, њене резерве гликогена ће се утрошити након трчања и осећаће замор. </a:t>
            </a:r>
            <a:endParaRPr lang="en-US" sz="20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733799"/>
            <a:ext cx="4343400" cy="2971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093364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762000"/>
            <a:ext cx="8229600" cy="5668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Cyrl-RS" sz="2000" u="sng" dirty="0" smtClean="0"/>
              <a:t>8. Да ли гликогенолизу у скелетним мишићима стимулише и глукагон?</a:t>
            </a:r>
          </a:p>
          <a:p>
            <a:pPr marL="0" indent="0">
              <a:buNone/>
            </a:pPr>
            <a:endParaRPr lang="sr-Cyrl-RS" sz="2000" u="sng" dirty="0" smtClean="0"/>
          </a:p>
          <a:p>
            <a:pPr marL="0" indent="0">
              <a:buNone/>
            </a:pPr>
            <a:r>
              <a:rPr lang="sr-Cyrl-RS" sz="2000" dirty="0" smtClean="0"/>
              <a:t>Не, зато што мишићи нису циљно ткиво глукагона. Глукагон своја дејства у гладовању углавном испољава у јетри и адипоцитима</a:t>
            </a:r>
          </a:p>
          <a:p>
            <a:pPr marL="0" indent="0">
              <a:buNone/>
            </a:pPr>
            <a:endParaRPr lang="sr-Cyrl-RS" sz="2000" dirty="0" smtClean="0"/>
          </a:p>
          <a:p>
            <a:pPr marL="0" indent="0">
              <a:buNone/>
            </a:pPr>
            <a:r>
              <a:rPr lang="sr-Cyrl-RS" sz="2000" u="sng" dirty="0" smtClean="0"/>
              <a:t>9. Зашто особе које упорно гладују и тренирају имају повећани капацитет за глуконеогенезу у јетри?</a:t>
            </a:r>
          </a:p>
          <a:p>
            <a:pPr marL="0" indent="0">
              <a:buNone/>
            </a:pPr>
            <a:endParaRPr lang="sr-Cyrl-RS" sz="2000" u="sng" dirty="0" smtClean="0"/>
          </a:p>
          <a:p>
            <a:pPr marL="0" indent="0">
              <a:buNone/>
            </a:pPr>
            <a:r>
              <a:rPr lang="sr-Cyrl-RS" sz="2000" dirty="0"/>
              <a:t> </a:t>
            </a:r>
            <a:r>
              <a:rPr lang="sr-Cyrl-RS" sz="2000" dirty="0" smtClean="0"/>
              <a:t>У стресу (хипогликемија, физичка активност) осим адреналина ослобађа се и кортизол који испољава дугорочно дејство на концентрацију ензима који учествују у глуконеогенези стимулишући њихову транскрипцију. Резултат тога је повећана активност ових ензима у ћелији. Индукција глуконеогених ензима припрема јетру да брзо подговара на хипогликемију и да повећа синтезу глукозе</a:t>
            </a:r>
          </a:p>
        </p:txBody>
      </p:sp>
    </p:spTree>
    <p:extLst>
      <p:ext uri="{BB962C8B-B14F-4D97-AF65-F5344CB8AC3E}">
        <p14:creationId xmlns:p14="http://schemas.microsoft.com/office/powerpoint/2010/main" val="11131049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Autofit/>
          </a:bodyPr>
          <a:lstStyle/>
          <a:p>
            <a:r>
              <a:rPr lang="sr-Cyrl-RS" sz="3200" dirty="0" smtClean="0">
                <a:solidFill>
                  <a:srgbClr val="C00000"/>
                </a:solidFill>
              </a:rPr>
              <a:t>Случај 2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/>
          </a:bodyPr>
          <a:lstStyle/>
          <a:p>
            <a:r>
              <a:rPr lang="sr-Cyrl-RS" sz="2000" dirty="0" smtClean="0"/>
              <a:t>Иван Јабуковић је 56-гогишњи рачуновођа који је екстремно гојазан већ неколико година. Има централни тип гојазности означен као тип „јабуке“ где се масно ткиво групише у абдоминалној регији. Његова главна рекреација је гледање телевизије, испијање вискија и повремени послови у дворишту. Док је играо бејзбол са пријатељима прилично се задихао и тада је донео одлуку да оде на систематски преглед. </a:t>
            </a:r>
          </a:p>
          <a:p>
            <a:r>
              <a:rPr lang="sr-Cyrl-RS" sz="2000" dirty="0" smtClean="0"/>
              <a:t>На прегледу је био тежак </a:t>
            </a:r>
            <a:r>
              <a:rPr lang="pl-PL" sz="2000" dirty="0" smtClean="0"/>
              <a:t>120 </a:t>
            </a:r>
            <a:r>
              <a:rPr lang="pl-PL" sz="2000" dirty="0"/>
              <a:t>kg </a:t>
            </a:r>
            <a:r>
              <a:rPr lang="sr-Cyrl-RS" sz="2000" dirty="0" smtClean="0"/>
              <a:t>и висок </a:t>
            </a:r>
            <a:r>
              <a:rPr lang="pl-PL" sz="2000" dirty="0" smtClean="0"/>
              <a:t>178 </a:t>
            </a:r>
            <a:r>
              <a:rPr lang="pl-PL" sz="2000" dirty="0"/>
              <a:t>cm.</a:t>
            </a:r>
          </a:p>
          <a:p>
            <a:r>
              <a:rPr lang="pl-PL" sz="2000" dirty="0"/>
              <a:t> </a:t>
            </a:r>
            <a:r>
              <a:rPr lang="sr-Cyrl-RS" sz="2000" dirty="0" smtClean="0"/>
              <a:t>Његова артеријска тензија била је </a:t>
            </a:r>
            <a:r>
              <a:rPr lang="pl-PL" sz="2000" dirty="0" smtClean="0"/>
              <a:t>155/95 </a:t>
            </a:r>
            <a:r>
              <a:rPr lang="pl-PL" sz="2000" dirty="0"/>
              <a:t>mmHg </a:t>
            </a:r>
            <a:r>
              <a:rPr lang="pl-PL" sz="2000" dirty="0" smtClean="0"/>
              <a:t>(</a:t>
            </a:r>
            <a:r>
              <a:rPr lang="sr-Cyrl-RS" sz="2000" dirty="0" smtClean="0"/>
              <a:t>нормални систолни притисак</a:t>
            </a:r>
            <a:r>
              <a:rPr lang="pl-PL" sz="2000" dirty="0" smtClean="0"/>
              <a:t> </a:t>
            </a:r>
            <a:r>
              <a:rPr lang="pl-PL" sz="2000" dirty="0"/>
              <a:t>je ≤ </a:t>
            </a:r>
            <a:r>
              <a:rPr lang="pl-PL" sz="2000" dirty="0" smtClean="0"/>
              <a:t>120</a:t>
            </a:r>
            <a:r>
              <a:rPr lang="sr-Cyrl-RS" sz="2000" dirty="0" smtClean="0"/>
              <a:t>, а дијастолни &lt;80</a:t>
            </a:r>
            <a:r>
              <a:rPr lang="pl-PL" sz="2000" dirty="0"/>
              <a:t> </a:t>
            </a:r>
            <a:r>
              <a:rPr lang="pl-PL" sz="2000" dirty="0" smtClean="0"/>
              <a:t>mmHg</a:t>
            </a:r>
            <a:r>
              <a:rPr lang="sr-Cyrl-RS" sz="2000" dirty="0" smtClean="0"/>
              <a:t>)</a:t>
            </a:r>
          </a:p>
          <a:p>
            <a:r>
              <a:rPr lang="sr-Cyrl-RS" sz="2000" dirty="0" smtClean="0"/>
              <a:t>Обим струа му је био </a:t>
            </a:r>
            <a:r>
              <a:rPr lang="pl-PL" sz="2000" dirty="0" smtClean="0"/>
              <a:t>122 </a:t>
            </a:r>
            <a:r>
              <a:rPr lang="pl-PL" sz="2000" dirty="0"/>
              <a:t>cm (&lt; 101 cm </a:t>
            </a:r>
            <a:r>
              <a:rPr lang="sr-Cyrl-RS" sz="2000" dirty="0" smtClean="0"/>
              <a:t>за мушарце и </a:t>
            </a:r>
            <a:r>
              <a:rPr lang="pl-PL" sz="2000" dirty="0" smtClean="0"/>
              <a:t> </a:t>
            </a:r>
            <a:r>
              <a:rPr lang="pl-PL" sz="2000" dirty="0"/>
              <a:t>&lt; 88 cm </a:t>
            </a:r>
            <a:r>
              <a:rPr lang="sr-Cyrl-RS" sz="2000" dirty="0" smtClean="0"/>
              <a:t>за жене</a:t>
            </a:r>
            <a:r>
              <a:rPr lang="pl-PL" sz="2000" dirty="0" smtClean="0"/>
              <a:t>).</a:t>
            </a:r>
            <a:endParaRPr lang="pl-PL" sz="2000" dirty="0"/>
          </a:p>
          <a:p>
            <a:r>
              <a:rPr lang="en-US" sz="2000" dirty="0"/>
              <a:t> </a:t>
            </a:r>
            <a:r>
              <a:rPr lang="en-US" sz="2000" dirty="0" err="1" smtClean="0"/>
              <a:t>Ko</a:t>
            </a:r>
            <a:r>
              <a:rPr lang="sr-Cyrl-RS" sz="2000" dirty="0" smtClean="0"/>
              <a:t>нцентрација хоестерола </a:t>
            </a:r>
            <a:r>
              <a:rPr lang="en-US" sz="2000" dirty="0" smtClean="0"/>
              <a:t>7,7 </a:t>
            </a:r>
            <a:r>
              <a:rPr lang="en-US" sz="2000" dirty="0" err="1"/>
              <a:t>mmol</a:t>
            </a:r>
            <a:r>
              <a:rPr lang="en-US" sz="2000" dirty="0"/>
              <a:t>/L </a:t>
            </a:r>
            <a:r>
              <a:rPr lang="en-US" sz="2000" dirty="0" smtClean="0"/>
              <a:t>(</a:t>
            </a:r>
            <a:r>
              <a:rPr lang="sr-Cyrl-RS" sz="2000" dirty="0" smtClean="0"/>
              <a:t>препоручене</a:t>
            </a:r>
            <a:r>
              <a:rPr lang="en-US" sz="2000" dirty="0" smtClean="0"/>
              <a:t> </a:t>
            </a:r>
            <a:r>
              <a:rPr lang="en-US" sz="2000" dirty="0"/>
              <a:t>&lt; 5,2 </a:t>
            </a:r>
            <a:r>
              <a:rPr lang="en-US" sz="2000" dirty="0" err="1"/>
              <a:t>mmol</a:t>
            </a:r>
            <a:r>
              <a:rPr lang="en-US" sz="2000" dirty="0"/>
              <a:t>/L, &gt;</a:t>
            </a:r>
            <a:r>
              <a:rPr lang="en-US" sz="2000" dirty="0" smtClean="0"/>
              <a:t>6,2</a:t>
            </a:r>
            <a:r>
              <a:rPr lang="sr-Cyrl-RS" sz="2000" dirty="0" smtClean="0"/>
              <a:t> </a:t>
            </a:r>
            <a:r>
              <a:rPr lang="en-US" sz="2000" dirty="0" err="1" smtClean="0"/>
              <a:t>mmol</a:t>
            </a:r>
            <a:r>
              <a:rPr lang="en-US" sz="2000" dirty="0" smtClean="0"/>
              <a:t>/L </a:t>
            </a:r>
            <a:r>
              <a:rPr lang="sr-Cyrl-RS" sz="2000" dirty="0" smtClean="0"/>
              <a:t>представља висок ризик за кардиоваскучларне болести </a:t>
            </a:r>
            <a:r>
              <a:rPr lang="en-US" sz="2000" dirty="0" smtClean="0"/>
              <a:t>(KVB</a:t>
            </a:r>
            <a:r>
              <a:rPr lang="en-US" sz="2000" dirty="0"/>
              <a:t>)).</a:t>
            </a:r>
            <a:endParaRPr lang="pl-PL" sz="2000" dirty="0"/>
          </a:p>
        </p:txBody>
      </p:sp>
    </p:spTree>
    <p:extLst>
      <p:ext uri="{BB962C8B-B14F-4D97-AF65-F5344CB8AC3E}">
        <p14:creationId xmlns:p14="http://schemas.microsoft.com/office/powerpoint/2010/main" val="10013026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>
            <a:normAutofit fontScale="97500"/>
          </a:bodyPr>
          <a:lstStyle/>
          <a:p>
            <a:r>
              <a:rPr lang="sr-Cyrl-RS" sz="2000" dirty="0" smtClean="0"/>
              <a:t>Концентрација триацилглицерола </a:t>
            </a:r>
            <a:r>
              <a:rPr lang="en-US" sz="2000" dirty="0" smtClean="0"/>
              <a:t>2,8 </a:t>
            </a:r>
            <a:r>
              <a:rPr lang="en-US" sz="2000" dirty="0" err="1"/>
              <a:t>mmol</a:t>
            </a:r>
            <a:r>
              <a:rPr lang="en-US" sz="2000" dirty="0"/>
              <a:t>/L </a:t>
            </a:r>
            <a:r>
              <a:rPr lang="en-US" sz="2000" dirty="0" smtClean="0"/>
              <a:t>(</a:t>
            </a:r>
            <a:r>
              <a:rPr lang="sr-Cyrl-RS" sz="2000" dirty="0" smtClean="0"/>
              <a:t>препоручено</a:t>
            </a:r>
            <a:r>
              <a:rPr lang="en-US" sz="2000" dirty="0" smtClean="0"/>
              <a:t> </a:t>
            </a:r>
            <a:r>
              <a:rPr lang="en-US" sz="2000" dirty="0"/>
              <a:t>&lt; 1,7 </a:t>
            </a:r>
            <a:r>
              <a:rPr lang="en-US" sz="2000" dirty="0" err="1"/>
              <a:t>mmol</a:t>
            </a:r>
            <a:r>
              <a:rPr lang="en-US" sz="2000" dirty="0"/>
              <a:t>/L)</a:t>
            </a:r>
          </a:p>
          <a:p>
            <a:r>
              <a:rPr lang="en-US" sz="2000" dirty="0"/>
              <a:t> </a:t>
            </a:r>
            <a:r>
              <a:rPr lang="sr-Cyrl-RS" sz="2000" dirty="0" smtClean="0"/>
              <a:t>Гликемија наште</a:t>
            </a:r>
            <a:r>
              <a:rPr lang="en-US" sz="2000" dirty="0" smtClean="0"/>
              <a:t>9 </a:t>
            </a:r>
            <a:r>
              <a:rPr lang="en-US" sz="2000" dirty="0" err="1"/>
              <a:t>mmol</a:t>
            </a:r>
            <a:r>
              <a:rPr lang="en-US" sz="2000" dirty="0"/>
              <a:t>/L </a:t>
            </a:r>
            <a:r>
              <a:rPr lang="en-US" sz="2000" dirty="0" smtClean="0"/>
              <a:t>(</a:t>
            </a:r>
            <a:r>
              <a:rPr lang="sr-Cyrl-RS" sz="2000" dirty="0" smtClean="0"/>
              <a:t>референтне вредности </a:t>
            </a:r>
            <a:r>
              <a:rPr lang="en-US" sz="2000" dirty="0" smtClean="0"/>
              <a:t>4-6</a:t>
            </a:r>
            <a:r>
              <a:rPr lang="sr-Cyrl-RS" sz="2000" dirty="0" smtClean="0"/>
              <a:t>.1</a:t>
            </a:r>
            <a:r>
              <a:rPr lang="en-US" sz="2000" dirty="0" smtClean="0"/>
              <a:t> </a:t>
            </a:r>
            <a:r>
              <a:rPr lang="en-US" sz="2000" dirty="0" err="1"/>
              <a:t>mmol</a:t>
            </a:r>
            <a:r>
              <a:rPr lang="en-US" sz="2000" dirty="0"/>
              <a:t>/l).</a:t>
            </a:r>
          </a:p>
          <a:p>
            <a:r>
              <a:rPr lang="en-US" sz="2000" dirty="0"/>
              <a:t> </a:t>
            </a:r>
            <a:r>
              <a:rPr lang="sr-Cyrl-RS" sz="2000" dirty="0" smtClean="0"/>
              <a:t>До тада је конзумирао </a:t>
            </a:r>
            <a:r>
              <a:rPr lang="en-US" sz="2000" dirty="0" smtClean="0"/>
              <a:t>585 </a:t>
            </a:r>
            <a:r>
              <a:rPr lang="en-US" sz="2000" dirty="0"/>
              <a:t>g </a:t>
            </a:r>
            <a:r>
              <a:rPr lang="sr-Cyrl-RS" sz="2000" dirty="0" smtClean="0"/>
              <a:t>УХ</a:t>
            </a:r>
            <a:r>
              <a:rPr lang="en-US" sz="2000" dirty="0" smtClean="0"/>
              <a:t>, </a:t>
            </a:r>
            <a:r>
              <a:rPr lang="en-US" sz="2000" dirty="0"/>
              <a:t>150 g </a:t>
            </a:r>
            <a:r>
              <a:rPr lang="sr-Cyrl-RS" sz="2000" dirty="0" smtClean="0"/>
              <a:t>протеина</a:t>
            </a:r>
            <a:r>
              <a:rPr lang="en-US" sz="2000" dirty="0" smtClean="0"/>
              <a:t>, </a:t>
            </a:r>
            <a:r>
              <a:rPr lang="en-US" sz="2000" dirty="0"/>
              <a:t>95 </a:t>
            </a:r>
            <a:r>
              <a:rPr lang="en-US" sz="2000" dirty="0" smtClean="0"/>
              <a:t>g</a:t>
            </a:r>
            <a:r>
              <a:rPr lang="sr-Cyrl-RS" sz="2000" dirty="0" smtClean="0"/>
              <a:t> масти и</a:t>
            </a:r>
            <a:r>
              <a:rPr lang="en-US" sz="2000" dirty="0" smtClean="0"/>
              <a:t>  </a:t>
            </a:r>
            <a:r>
              <a:rPr lang="en-US" sz="2000" dirty="0"/>
              <a:t>45 g </a:t>
            </a:r>
            <a:r>
              <a:rPr lang="sr-Cyrl-RS" sz="2000" dirty="0" smtClean="0"/>
              <a:t>алкохола дневно</a:t>
            </a:r>
          </a:p>
          <a:p>
            <a:pPr marL="457200" indent="-457200">
              <a:buAutoNum type="arabicPeriod"/>
            </a:pPr>
            <a:r>
              <a:rPr lang="sr-Cyrl-RS" sz="2000" u="sng" dirty="0" smtClean="0"/>
              <a:t>Колико калорија дневно је уносио Иван Јабуковић?</a:t>
            </a:r>
          </a:p>
          <a:p>
            <a:pPr lvl="1"/>
            <a:r>
              <a:rPr lang="en-US" sz="1800" dirty="0"/>
              <a:t>585 x 4 = 2340 kcal </a:t>
            </a:r>
            <a:r>
              <a:rPr lang="sr-Cyrl-RS" sz="1800" dirty="0" smtClean="0"/>
              <a:t>из угљених хидрата</a:t>
            </a:r>
            <a:endParaRPr lang="en-US" sz="1800" dirty="0"/>
          </a:p>
          <a:p>
            <a:pPr lvl="1"/>
            <a:r>
              <a:rPr lang="en-US" sz="1800" dirty="0"/>
              <a:t>150 x 4 = 600 kcal </a:t>
            </a:r>
            <a:r>
              <a:rPr lang="sr-Cyrl-RS" sz="1800" dirty="0" smtClean="0"/>
              <a:t>из протеина</a:t>
            </a:r>
            <a:endParaRPr lang="en-US" sz="1800" dirty="0"/>
          </a:p>
          <a:p>
            <a:pPr lvl="1"/>
            <a:r>
              <a:rPr lang="it-IT" sz="1800" dirty="0"/>
              <a:t>195 x 9 = 855 kcal </a:t>
            </a:r>
            <a:r>
              <a:rPr lang="sr-Cyrl-RS" sz="1800" dirty="0" smtClean="0"/>
              <a:t>из масти</a:t>
            </a:r>
            <a:endParaRPr lang="it-IT" sz="1800" dirty="0"/>
          </a:p>
          <a:p>
            <a:pPr lvl="1"/>
            <a:r>
              <a:rPr lang="en-US" sz="1800" dirty="0"/>
              <a:t>45 x 7 = 315 kcal </a:t>
            </a:r>
            <a:r>
              <a:rPr lang="sr-Cyrl-RS" sz="1800" dirty="0" smtClean="0"/>
              <a:t>из алкохола</a:t>
            </a:r>
            <a:endParaRPr lang="en-US" sz="1800" dirty="0"/>
          </a:p>
          <a:p>
            <a:pPr lvl="1"/>
            <a:r>
              <a:rPr lang="sr-Cyrl-RS" sz="1800" dirty="0" smtClean="0"/>
              <a:t>УКУПНО </a:t>
            </a:r>
            <a:r>
              <a:rPr lang="en-US" sz="1800" b="1" dirty="0" smtClean="0"/>
              <a:t>4110 </a:t>
            </a:r>
            <a:r>
              <a:rPr lang="en-US" sz="1800" dirty="0" smtClean="0"/>
              <a:t>kcal/</a:t>
            </a:r>
            <a:r>
              <a:rPr lang="sr-Cyrl-RS" sz="1800" dirty="0" smtClean="0"/>
              <a:t>дан </a:t>
            </a:r>
          </a:p>
          <a:p>
            <a:pPr marL="0" indent="0">
              <a:buNone/>
            </a:pPr>
            <a:r>
              <a:rPr lang="sr-Cyrl-RS" sz="2200" u="sng" dirty="0" smtClean="0"/>
              <a:t>2. Да ли Иван Јабуковић добија или губи телесну тежину?</a:t>
            </a:r>
          </a:p>
          <a:p>
            <a:pPr marL="0" indent="0">
              <a:buNone/>
            </a:pPr>
            <a:r>
              <a:rPr lang="sr-Cyrl-RS" sz="2200" dirty="0" smtClean="0"/>
              <a:t>Иван Јабуковић дневно троши 2952кса</a:t>
            </a:r>
            <a:r>
              <a:rPr lang="sr-Latn-BA" sz="2200" dirty="0" smtClean="0"/>
              <a:t>l</a:t>
            </a:r>
            <a:r>
              <a:rPr lang="sr-Cyrl-RS" sz="2200" dirty="0" smtClean="0"/>
              <a:t>, а уноси 1158кса</a:t>
            </a:r>
            <a:r>
              <a:rPr lang="sr-Latn-BA" sz="2200" dirty="0" smtClean="0"/>
              <a:t>l</a:t>
            </a:r>
            <a:r>
              <a:rPr lang="sr-Cyrl-RS" sz="2200" dirty="0" smtClean="0"/>
              <a:t> више од дневних потреба што води добијању телесне тежине</a:t>
            </a:r>
          </a:p>
        </p:txBody>
      </p:sp>
    </p:spTree>
    <p:extLst>
      <p:ext uri="{BB962C8B-B14F-4D97-AF65-F5344CB8AC3E}">
        <p14:creationId xmlns:p14="http://schemas.microsoft.com/office/powerpoint/2010/main" val="27941249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sz="3600" dirty="0" smtClean="0">
                <a:solidFill>
                  <a:srgbClr val="C00000"/>
                </a:solidFill>
              </a:rPr>
              <a:t>Случај</a:t>
            </a:r>
            <a:r>
              <a:rPr lang="en-US" sz="3600" dirty="0" smtClean="0">
                <a:solidFill>
                  <a:srgbClr val="C00000"/>
                </a:solidFill>
              </a:rPr>
              <a:t> 1.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400" b="1" dirty="0" smtClean="0"/>
              <a:t>Ана Рексија </a:t>
            </a:r>
            <a:r>
              <a:rPr lang="en-US" sz="2400" dirty="0" smtClean="0"/>
              <a:t>je </a:t>
            </a:r>
            <a:r>
              <a:rPr lang="sr-Cyrl-RS" sz="2400" dirty="0" smtClean="0"/>
              <a:t>продавачица стара 23 године</a:t>
            </a:r>
            <a:r>
              <a:rPr lang="en-US" sz="2400" dirty="0" smtClean="0"/>
              <a:t>. </a:t>
            </a:r>
            <a:r>
              <a:rPr lang="sr-Cyrl-RS" sz="2400" dirty="0" smtClean="0"/>
              <a:t>Иако има </a:t>
            </a:r>
            <a:r>
              <a:rPr lang="en-US" sz="2400" dirty="0" smtClean="0"/>
              <a:t>45 </a:t>
            </a:r>
            <a:r>
              <a:rPr lang="en-US" sz="2400" dirty="0"/>
              <a:t>kg </a:t>
            </a:r>
            <a:r>
              <a:rPr lang="sr-Cyrl-RS" sz="2400" dirty="0" smtClean="0"/>
              <a:t>и висока </a:t>
            </a:r>
            <a:r>
              <a:rPr lang="en-US" sz="2400" dirty="0" smtClean="0"/>
              <a:t>je</a:t>
            </a:r>
            <a:r>
              <a:rPr lang="sr-Latn-BA" sz="2400" dirty="0" smtClean="0"/>
              <a:t> </a:t>
            </a:r>
            <a:r>
              <a:rPr lang="vi-VN" sz="2400" dirty="0" smtClean="0"/>
              <a:t>173 </a:t>
            </a:r>
            <a:r>
              <a:rPr lang="vi-VN" sz="2400" dirty="0"/>
              <a:t>cm, </a:t>
            </a:r>
            <a:r>
              <a:rPr lang="sr-Cyrl-RS" sz="2400" dirty="0" smtClean="0"/>
              <a:t>она је убеђена да има прекомерну телесну масу</a:t>
            </a:r>
            <a:endParaRPr lang="sr-Latn-BA" sz="2400" dirty="0" smtClean="0"/>
          </a:p>
          <a:p>
            <a:r>
              <a:rPr lang="sr-Cyrl-RS" sz="2400" dirty="0" smtClean="0"/>
              <a:t>Пре 2 месеца почела је да тренира,сваког дана </a:t>
            </a:r>
            <a:r>
              <a:rPr lang="vi-VN" sz="2400" dirty="0" smtClean="0"/>
              <a:t>1h </a:t>
            </a:r>
            <a:r>
              <a:rPr lang="sr-Cyrl-RS" sz="2400" dirty="0" smtClean="0"/>
              <a:t>трчања ујутру и </a:t>
            </a:r>
            <a:r>
              <a:rPr lang="vi-VN" sz="2400" dirty="0" smtClean="0"/>
              <a:t>1h </a:t>
            </a:r>
            <a:r>
              <a:rPr lang="sr-Cyrl-RS" sz="2400" dirty="0" smtClean="0"/>
              <a:t>шетње увече</a:t>
            </a:r>
            <a:r>
              <a:rPr lang="vi-VN" sz="2400" dirty="0" smtClean="0"/>
              <a:t>. </a:t>
            </a:r>
            <a:r>
              <a:rPr lang="sr-Cyrl-RS" sz="2400" dirty="0" smtClean="0"/>
              <a:t>Такође, одучила је да консултује лекара у вези са режимом исхране</a:t>
            </a:r>
            <a:r>
              <a:rPr lang="pl-PL" sz="2400" dirty="0" smtClean="0"/>
              <a:t>.</a:t>
            </a:r>
          </a:p>
          <a:p>
            <a:r>
              <a:rPr lang="pl-PL" sz="2400" dirty="0" smtClean="0"/>
              <a:t> </a:t>
            </a:r>
            <a:r>
              <a:rPr lang="sr-Cyrl-RS" sz="2400" dirty="0" smtClean="0"/>
              <a:t>До тада је конзумирала отприлике</a:t>
            </a:r>
            <a:r>
              <a:rPr lang="en-US" sz="2400" dirty="0" smtClean="0"/>
              <a:t> </a:t>
            </a:r>
            <a:r>
              <a:rPr lang="en-US" sz="2400" dirty="0"/>
              <a:t>100g </a:t>
            </a:r>
            <a:r>
              <a:rPr lang="sr-Cyrl-RS" sz="2400" dirty="0" smtClean="0"/>
              <a:t>угљених хидрата</a:t>
            </a:r>
            <a:r>
              <a:rPr lang="en-US" sz="2400" dirty="0" smtClean="0"/>
              <a:t>, </a:t>
            </a:r>
            <a:r>
              <a:rPr lang="en-US" sz="2400" dirty="0"/>
              <a:t>20g </a:t>
            </a:r>
            <a:r>
              <a:rPr lang="sr-Cyrl-RS" sz="2400" dirty="0" smtClean="0"/>
              <a:t>протеина и</a:t>
            </a:r>
            <a:r>
              <a:rPr lang="sr-Cyrl-RS" sz="2400" dirty="0"/>
              <a:t> </a:t>
            </a:r>
            <a:r>
              <a:rPr lang="en-US" sz="2400" dirty="0" smtClean="0"/>
              <a:t>15g </a:t>
            </a:r>
            <a:r>
              <a:rPr lang="sr-Cyrl-RS" sz="2400" dirty="0" smtClean="0"/>
              <a:t>масти</a:t>
            </a:r>
            <a:r>
              <a:rPr lang="en-US" sz="2400" dirty="0" smtClean="0"/>
              <a:t>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39624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Autofit/>
          </a:bodyPr>
          <a:lstStyle/>
          <a:p>
            <a:r>
              <a:rPr lang="sr-Cyrl-RS" sz="3200" dirty="0" smtClean="0">
                <a:solidFill>
                  <a:srgbClr val="C00000"/>
                </a:solidFill>
              </a:rPr>
              <a:t>Метаболизам у стању ситости</a:t>
            </a:r>
            <a:endParaRPr lang="en-US" sz="3200" dirty="0"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7092" y="1600200"/>
            <a:ext cx="6689815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6070662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867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Cyrl-RS" sz="2000" u="sng" dirty="0" smtClean="0"/>
              <a:t>3. Да ли Иван Јабуковић има одговарајућу тежину за своју висину?</a:t>
            </a:r>
          </a:p>
          <a:p>
            <a:pPr marL="400050" lvl="1" indent="0">
              <a:buNone/>
            </a:pPr>
            <a:r>
              <a:rPr lang="en-US" sz="1800" dirty="0" smtClean="0"/>
              <a:t>BMI NIH </a:t>
            </a:r>
            <a:r>
              <a:rPr lang="sr-Cyrl-RS" sz="1800" dirty="0" smtClean="0"/>
              <a:t>класификација</a:t>
            </a:r>
            <a:endParaRPr lang="en-US" sz="1800" dirty="0"/>
          </a:p>
          <a:p>
            <a:pPr marL="400050" lvl="1" indent="0">
              <a:buNone/>
            </a:pPr>
            <a:r>
              <a:rPr lang="en-US" sz="1800" dirty="0"/>
              <a:t>&lt; 18,5 </a:t>
            </a:r>
            <a:r>
              <a:rPr lang="sr-Cyrl-RS" sz="1800" dirty="0" smtClean="0"/>
              <a:t>неухрањеност</a:t>
            </a:r>
            <a:endParaRPr lang="en-US" sz="1800" dirty="0"/>
          </a:p>
          <a:p>
            <a:pPr marL="400050" lvl="1" indent="0">
              <a:buNone/>
            </a:pPr>
            <a:r>
              <a:rPr lang="en-US" sz="1800" dirty="0"/>
              <a:t>18,5-24,9 </a:t>
            </a:r>
            <a:r>
              <a:rPr lang="sr-Cyrl-RS" sz="1800" dirty="0" smtClean="0"/>
              <a:t>нормална тежина</a:t>
            </a:r>
            <a:endParaRPr lang="en-US" sz="1800" dirty="0"/>
          </a:p>
          <a:p>
            <a:pPr marL="400050" lvl="1" indent="0">
              <a:buNone/>
            </a:pPr>
            <a:r>
              <a:rPr lang="en-US" sz="1800" dirty="0"/>
              <a:t>25-29,9 </a:t>
            </a:r>
            <a:r>
              <a:rPr lang="sr-Cyrl-RS" sz="1800" dirty="0" smtClean="0"/>
              <a:t>предгојазност</a:t>
            </a:r>
            <a:endParaRPr lang="en-US" sz="1800" dirty="0"/>
          </a:p>
          <a:p>
            <a:pPr marL="400050" lvl="1" indent="0">
              <a:buNone/>
            </a:pPr>
            <a:r>
              <a:rPr lang="en-US" sz="1800" dirty="0"/>
              <a:t>30-34,9 </a:t>
            </a:r>
            <a:r>
              <a:rPr lang="sr-Cyrl-RS" sz="1800" dirty="0" smtClean="0"/>
              <a:t>гојазност</a:t>
            </a:r>
            <a:r>
              <a:rPr lang="en-US" sz="1800" dirty="0" smtClean="0"/>
              <a:t> </a:t>
            </a:r>
            <a:r>
              <a:rPr lang="en-US" sz="1800" dirty="0"/>
              <a:t>I </a:t>
            </a:r>
            <a:r>
              <a:rPr lang="sr-Cyrl-RS" sz="1800" dirty="0" smtClean="0"/>
              <a:t>степена</a:t>
            </a:r>
            <a:endParaRPr lang="en-US" sz="1800" dirty="0"/>
          </a:p>
          <a:p>
            <a:pPr marL="400050" lvl="1" indent="0">
              <a:buNone/>
            </a:pPr>
            <a:r>
              <a:rPr lang="en-US" sz="1800" dirty="0"/>
              <a:t>35-39,9 </a:t>
            </a:r>
            <a:r>
              <a:rPr lang="sr-Cyrl-RS" sz="1800" dirty="0" smtClean="0"/>
              <a:t>гојазност </a:t>
            </a:r>
            <a:r>
              <a:rPr lang="en-US" sz="1800" dirty="0" smtClean="0"/>
              <a:t>II </a:t>
            </a:r>
            <a:r>
              <a:rPr lang="sr-Cyrl-RS" sz="1800" dirty="0" smtClean="0"/>
              <a:t>степена</a:t>
            </a:r>
            <a:endParaRPr lang="en-US" sz="1800" dirty="0"/>
          </a:p>
          <a:p>
            <a:pPr marL="400050" lvl="1" indent="0">
              <a:buNone/>
            </a:pPr>
            <a:r>
              <a:rPr lang="en-US" sz="1800" dirty="0"/>
              <a:t>&gt; 40 </a:t>
            </a:r>
            <a:r>
              <a:rPr lang="sr-Cyrl-RS" sz="1800" dirty="0" smtClean="0"/>
              <a:t>екстремна гојазност</a:t>
            </a:r>
          </a:p>
          <a:p>
            <a:endParaRPr lang="en-US" sz="2000" b="1" dirty="0"/>
          </a:p>
          <a:p>
            <a:pPr marL="0" indent="0">
              <a:buNone/>
            </a:pPr>
            <a:r>
              <a:rPr lang="sr-Cyrl-RS" sz="2000" dirty="0" smtClean="0"/>
              <a:t>Иван Јабуковић има </a:t>
            </a:r>
            <a:r>
              <a:rPr lang="en-US" sz="2000" dirty="0" smtClean="0"/>
              <a:t>BMI= </a:t>
            </a:r>
            <a:r>
              <a:rPr lang="en-US" sz="2000" dirty="0"/>
              <a:t>37,9 kg/m2 </a:t>
            </a:r>
            <a:r>
              <a:rPr lang="sr-Cyrl-RS" sz="2000" dirty="0" smtClean="0"/>
              <a:t>гојазност</a:t>
            </a:r>
            <a:r>
              <a:rPr lang="en-US" sz="2000" dirty="0" smtClean="0"/>
              <a:t> </a:t>
            </a:r>
            <a:r>
              <a:rPr lang="en-US" sz="2000" dirty="0"/>
              <a:t>II </a:t>
            </a:r>
            <a:r>
              <a:rPr lang="sr-Cyrl-RS" sz="2000" dirty="0" smtClean="0"/>
              <a:t>степена</a:t>
            </a:r>
          </a:p>
          <a:p>
            <a:pPr marL="0" indent="0">
              <a:buNone/>
            </a:pPr>
            <a:endParaRPr lang="sr-Cyrl-RS" sz="2000" dirty="0" smtClean="0"/>
          </a:p>
          <a:p>
            <a:pPr marL="0" indent="0">
              <a:buNone/>
            </a:pPr>
            <a:r>
              <a:rPr lang="sr-Cyrl-RS" sz="2000" dirty="0" smtClean="0"/>
              <a:t>Начини одређивања телесних масти </a:t>
            </a:r>
            <a:r>
              <a:rPr lang="vi-VN" sz="2000" dirty="0" smtClean="0"/>
              <a:t>– </a:t>
            </a:r>
            <a:r>
              <a:rPr lang="sr-Cyrl-RS" sz="2000" dirty="0" smtClean="0"/>
              <a:t>антропометријска мерења</a:t>
            </a:r>
            <a:endParaRPr lang="vi-VN" sz="2000" dirty="0"/>
          </a:p>
          <a:p>
            <a:pPr marL="0" indent="0">
              <a:buNone/>
            </a:pPr>
            <a:r>
              <a:rPr lang="en-US" sz="2000" dirty="0"/>
              <a:t>- BMI</a:t>
            </a:r>
          </a:p>
          <a:p>
            <a:pPr marL="0" indent="0">
              <a:buNone/>
            </a:pPr>
            <a:r>
              <a:rPr lang="en-US" sz="2000" dirty="0"/>
              <a:t>- </a:t>
            </a:r>
            <a:r>
              <a:rPr lang="sr-Cyrl-RS" sz="2000" dirty="0" smtClean="0"/>
              <a:t>кожни набори</a:t>
            </a:r>
            <a:endParaRPr lang="en-US" sz="2000" dirty="0"/>
          </a:p>
          <a:p>
            <a:pPr marL="0" indent="0">
              <a:buNone/>
            </a:pPr>
            <a:r>
              <a:rPr lang="en-US" sz="2000" dirty="0"/>
              <a:t>- </a:t>
            </a:r>
            <a:r>
              <a:rPr lang="sr-Cyrl-RS" sz="2000" dirty="0" smtClean="0"/>
              <a:t>обим струка и кука</a:t>
            </a:r>
            <a:endParaRPr lang="en-US" sz="2000" dirty="0"/>
          </a:p>
          <a:p>
            <a:pPr marL="0" indent="0">
              <a:buNone/>
            </a:pPr>
            <a:r>
              <a:rPr lang="en-US" sz="2000" dirty="0"/>
              <a:t>- </a:t>
            </a:r>
            <a:r>
              <a:rPr lang="sr-Cyrl-RS" sz="2000" dirty="0" smtClean="0"/>
              <a:t>однос струк/кук</a:t>
            </a:r>
            <a:endParaRPr lang="en-US" sz="2000" dirty="0"/>
          </a:p>
          <a:p>
            <a:pPr marL="0" indent="0">
              <a:buNone/>
            </a:pPr>
            <a:endParaRPr lang="en-US" sz="2000" u="sng" dirty="0"/>
          </a:p>
        </p:txBody>
      </p:sp>
    </p:spTree>
    <p:extLst>
      <p:ext uri="{BB962C8B-B14F-4D97-AF65-F5344CB8AC3E}">
        <p14:creationId xmlns:p14="http://schemas.microsoft.com/office/powerpoint/2010/main" val="14282934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>
            <a:normAutofit fontScale="90000" lnSpcReduction="20000"/>
          </a:bodyPr>
          <a:lstStyle/>
          <a:p>
            <a:pPr marL="0" indent="0">
              <a:buNone/>
            </a:pPr>
            <a:r>
              <a:rPr lang="sr-Cyrl-RS" sz="2000" b="1" dirty="0" smtClean="0"/>
              <a:t>Антропометријска мерења </a:t>
            </a:r>
            <a:r>
              <a:rPr lang="sr-Cyrl-RS" sz="2000" dirty="0" smtClean="0"/>
              <a:t>се врше да би се пратио раст, нутриционо  здравље и да би се  утбрдило постојање недовољног или прекомерног уноса хране</a:t>
            </a:r>
          </a:p>
          <a:p>
            <a:pPr marL="0" indent="0">
              <a:buNone/>
            </a:pPr>
            <a:r>
              <a:rPr lang="en-US" sz="2000" dirty="0" smtClean="0"/>
              <a:t>1</a:t>
            </a:r>
            <a:r>
              <a:rPr lang="en-US" sz="2000" dirty="0"/>
              <a:t>. </a:t>
            </a:r>
            <a:r>
              <a:rPr lang="sr-Cyrl-RS" sz="2000" dirty="0" smtClean="0"/>
              <a:t>ВМ</a:t>
            </a:r>
            <a:r>
              <a:rPr lang="en-US" sz="2000" dirty="0" smtClean="0"/>
              <a:t>I </a:t>
            </a:r>
            <a:r>
              <a:rPr lang="sr-Cyrl-RS" sz="2000" dirty="0" smtClean="0"/>
              <a:t>се рачуна из телесне тежине </a:t>
            </a:r>
            <a:r>
              <a:rPr lang="en-US" sz="2000" dirty="0" smtClean="0"/>
              <a:t>(TT</a:t>
            </a:r>
            <a:r>
              <a:rPr lang="en-US" sz="2000" dirty="0"/>
              <a:t>) </a:t>
            </a:r>
            <a:r>
              <a:rPr lang="sr-Cyrl-RS" sz="2000" dirty="0" smtClean="0"/>
              <a:t>и телесне висине </a:t>
            </a:r>
            <a:r>
              <a:rPr lang="en-US" sz="2000" dirty="0" smtClean="0"/>
              <a:t>(TV</a:t>
            </a:r>
            <a:r>
              <a:rPr lang="en-US" sz="2000" dirty="0"/>
              <a:t>).</a:t>
            </a:r>
          </a:p>
          <a:p>
            <a:pPr marL="0" indent="0">
              <a:buNone/>
            </a:pPr>
            <a:r>
              <a:rPr lang="sr-Cyrl-RS" sz="2000" dirty="0" smtClean="0"/>
              <a:t>мана</a:t>
            </a:r>
            <a:r>
              <a:rPr lang="pl-PL" sz="2000" dirty="0" smtClean="0"/>
              <a:t>: </a:t>
            </a:r>
            <a:r>
              <a:rPr lang="sr-Cyrl-RS" sz="2000" dirty="0" smtClean="0"/>
              <a:t>неадекватан код особа које имају велику мишићну масу</a:t>
            </a:r>
            <a:endParaRPr lang="pl-PL" sz="2000" dirty="0"/>
          </a:p>
          <a:p>
            <a:pPr marL="0" indent="0">
              <a:buNone/>
            </a:pPr>
            <a:r>
              <a:rPr lang="en-US" sz="2000" dirty="0"/>
              <a:t>2. </a:t>
            </a:r>
            <a:r>
              <a:rPr lang="sr-Cyrl-RS" sz="2000" dirty="0" smtClean="0"/>
              <a:t>Кожни набори </a:t>
            </a:r>
            <a:r>
              <a:rPr lang="en-US" sz="2000" dirty="0" smtClean="0"/>
              <a:t>(</a:t>
            </a:r>
            <a:r>
              <a:rPr lang="en-US" sz="2000" i="1" dirty="0" err="1" smtClean="0"/>
              <a:t>eng</a:t>
            </a:r>
            <a:r>
              <a:rPr lang="en-US" sz="2000" dirty="0" err="1"/>
              <a:t>.</a:t>
            </a:r>
            <a:r>
              <a:rPr lang="en-US" sz="2000" dirty="0"/>
              <a:t> skinfold thicknesses)</a:t>
            </a:r>
          </a:p>
          <a:p>
            <a:pPr marL="0" indent="0">
              <a:buNone/>
            </a:pPr>
            <a:r>
              <a:rPr lang="en-US" sz="2000" dirty="0"/>
              <a:t>- </a:t>
            </a:r>
            <a:r>
              <a:rPr lang="sr-Cyrl-RS" sz="2000" dirty="0" smtClean="0"/>
              <a:t>Супкутано масно ткиво </a:t>
            </a:r>
            <a:r>
              <a:rPr lang="en-US" sz="2000" dirty="0" smtClean="0"/>
              <a:t>(</a:t>
            </a:r>
            <a:r>
              <a:rPr lang="sr-Cyrl-RS" sz="2000" dirty="0" smtClean="0"/>
              <a:t>испод коже</a:t>
            </a:r>
            <a:r>
              <a:rPr lang="en-US" sz="2000" dirty="0" smtClean="0"/>
              <a:t>); </a:t>
            </a:r>
            <a:r>
              <a:rPr lang="sr-Cyrl-RS" sz="2000" dirty="0" smtClean="0"/>
              <a:t>повећава се са повећањем </a:t>
            </a:r>
            <a:r>
              <a:rPr lang="en-US" sz="2000" dirty="0" smtClean="0"/>
              <a:t>TT</a:t>
            </a:r>
            <a:endParaRPr lang="en-US" sz="2000" dirty="0"/>
          </a:p>
          <a:p>
            <a:pPr marL="0" indent="0">
              <a:buNone/>
            </a:pPr>
            <a:r>
              <a:rPr lang="pt-BR" sz="2000" dirty="0"/>
              <a:t>- 7 </a:t>
            </a:r>
            <a:r>
              <a:rPr lang="sr-Cyrl-RS" sz="2000" dirty="0" smtClean="0"/>
              <a:t>главних места за бицепс, трицепс, супскапуларно,</a:t>
            </a:r>
            <a:r>
              <a:rPr lang="pt-BR" sz="2000" dirty="0" smtClean="0"/>
              <a:t> </a:t>
            </a:r>
            <a:r>
              <a:rPr lang="sr-Cyrl-RS" sz="2000" dirty="0" smtClean="0"/>
              <a:t>супраилијачно,</a:t>
            </a:r>
            <a:endParaRPr lang="pt-BR" sz="2000" dirty="0"/>
          </a:p>
          <a:p>
            <a:pPr marL="0" indent="0">
              <a:buNone/>
            </a:pPr>
            <a:r>
              <a:rPr lang="sr-Cyrl-RS" sz="2000" dirty="0" smtClean="0"/>
              <a:t>абдоминално</a:t>
            </a:r>
            <a:r>
              <a:rPr lang="en-US" sz="2000" dirty="0" smtClean="0"/>
              <a:t>,</a:t>
            </a:r>
            <a:r>
              <a:rPr lang="sr-Cyrl-RS" sz="2000" dirty="0" smtClean="0"/>
              <a:t>квадрицепс – бутни наборп, отколеница</a:t>
            </a:r>
            <a:r>
              <a:rPr lang="en-US" sz="2000" dirty="0" smtClean="0"/>
              <a:t>)</a:t>
            </a:r>
            <a:endParaRPr lang="en-US" sz="2000" dirty="0"/>
          </a:p>
          <a:p>
            <a:pPr marL="0" indent="0">
              <a:buNone/>
            </a:pPr>
            <a:r>
              <a:rPr lang="sr-Cyrl-RS" sz="2000" dirty="0" smtClean="0"/>
              <a:t>Улазе у једначине за израчунавање процента телесних масти)</a:t>
            </a:r>
            <a:endParaRPr lang="pl-PL" sz="2000" dirty="0"/>
          </a:p>
          <a:p>
            <a:pPr marL="0" indent="0">
              <a:buNone/>
            </a:pPr>
            <a:r>
              <a:rPr lang="en-US" sz="2000" dirty="0"/>
              <a:t>3. </a:t>
            </a:r>
            <a:r>
              <a:rPr lang="sr-Cyrl-RS" sz="2000" dirty="0" smtClean="0"/>
              <a:t>Обим струка</a:t>
            </a:r>
            <a:r>
              <a:rPr lang="en-US" sz="2000" dirty="0" smtClean="0"/>
              <a:t>– </a:t>
            </a:r>
            <a:r>
              <a:rPr lang="sr-Cyrl-RS" sz="2000" dirty="0" smtClean="0"/>
              <a:t>за дефинисање јабучастог типа гојазности (андрогени тип</a:t>
            </a:r>
            <a:r>
              <a:rPr lang="en-US" sz="2000" dirty="0" smtClean="0"/>
              <a:t>– </a:t>
            </a:r>
            <a:r>
              <a:rPr lang="sr-Cyrl-RS" sz="2000" dirty="0" smtClean="0"/>
              <a:t>горњи део тела и абдоминална регија</a:t>
            </a:r>
            <a:r>
              <a:rPr lang="en-US" sz="2000" dirty="0" smtClean="0"/>
              <a:t>), </a:t>
            </a:r>
            <a:r>
              <a:rPr lang="en-US" sz="2000" dirty="0"/>
              <a:t>a </a:t>
            </a:r>
            <a:r>
              <a:rPr lang="sr-Cyrl-RS" sz="2000" dirty="0" smtClean="0"/>
              <a:t>не малнутриције</a:t>
            </a:r>
            <a:endParaRPr lang="en-US" sz="2000" dirty="0"/>
          </a:p>
          <a:p>
            <a:pPr marL="0" indent="0">
              <a:buNone/>
            </a:pPr>
            <a:r>
              <a:rPr lang="pl-PL" sz="2000" dirty="0"/>
              <a:t>- </a:t>
            </a:r>
            <a:r>
              <a:rPr lang="sr-Cyrl-RS" sz="2000" dirty="0" smtClean="0"/>
              <a:t>Висок ризик за жене </a:t>
            </a:r>
            <a:r>
              <a:rPr lang="pl-PL" sz="2000" dirty="0" smtClean="0"/>
              <a:t>&gt; </a:t>
            </a:r>
            <a:r>
              <a:rPr lang="pl-PL" sz="2000" dirty="0"/>
              <a:t>88 </a:t>
            </a:r>
            <a:r>
              <a:rPr lang="sr-Cyrl-RS" sz="2000" dirty="0" smtClean="0"/>
              <a:t>и за мушкарце </a:t>
            </a:r>
            <a:r>
              <a:rPr lang="pl-PL" sz="2000" dirty="0" smtClean="0"/>
              <a:t>&gt; </a:t>
            </a:r>
            <a:r>
              <a:rPr lang="pl-PL" sz="2000" dirty="0"/>
              <a:t>102 cm</a:t>
            </a:r>
          </a:p>
          <a:p>
            <a:pPr marL="0" indent="0">
              <a:buNone/>
            </a:pPr>
            <a:r>
              <a:rPr lang="en-US" sz="2000" dirty="0"/>
              <a:t>4. </a:t>
            </a:r>
            <a:r>
              <a:rPr lang="sr-Cyrl-RS" sz="2000" dirty="0" smtClean="0"/>
              <a:t>Обим кука</a:t>
            </a:r>
            <a:r>
              <a:rPr lang="en-US" sz="2000" dirty="0" smtClean="0"/>
              <a:t>– </a:t>
            </a:r>
            <a:r>
              <a:rPr lang="sr-Cyrl-RS" sz="2000" dirty="0" smtClean="0"/>
              <a:t>за дефинисање крушкастог типа гојазности </a:t>
            </a:r>
            <a:r>
              <a:rPr lang="en-US" sz="2000" dirty="0" smtClean="0"/>
              <a:t>(</a:t>
            </a:r>
            <a:r>
              <a:rPr lang="sr-Cyrl-RS" sz="2000" dirty="0" smtClean="0"/>
              <a:t>гинекоидни тип</a:t>
            </a:r>
            <a:r>
              <a:rPr lang="en-US" sz="2000" dirty="0" smtClean="0"/>
              <a:t>)</a:t>
            </a:r>
            <a:endParaRPr lang="en-US" sz="2000" dirty="0"/>
          </a:p>
          <a:p>
            <a:pPr marL="0" indent="0">
              <a:buNone/>
            </a:pPr>
            <a:r>
              <a:rPr lang="en-US" sz="2000" dirty="0"/>
              <a:t>5. </a:t>
            </a:r>
            <a:r>
              <a:rPr lang="sr-Cyrl-RS" sz="2000" dirty="0" smtClean="0"/>
              <a:t>Однос стру/кук </a:t>
            </a:r>
            <a:r>
              <a:rPr lang="en-US" sz="2000" dirty="0" smtClean="0"/>
              <a:t>(</a:t>
            </a:r>
            <a:r>
              <a:rPr lang="en-US" sz="2000" i="1" dirty="0" err="1" smtClean="0"/>
              <a:t>eng</a:t>
            </a:r>
            <a:r>
              <a:rPr lang="en-US" sz="2000" dirty="0" err="1"/>
              <a:t>.</a:t>
            </a:r>
            <a:r>
              <a:rPr lang="en-US" sz="2000" dirty="0"/>
              <a:t> waist-to-hip ratio - WHR)</a:t>
            </a:r>
          </a:p>
          <a:p>
            <a:pPr marL="0" indent="0">
              <a:buNone/>
            </a:pPr>
            <a:r>
              <a:rPr lang="en-US" sz="2000" dirty="0"/>
              <a:t>- </a:t>
            </a:r>
            <a:r>
              <a:rPr lang="sr-Cyrl-RS" sz="2000" dirty="0" smtClean="0"/>
              <a:t>Количник обима струа и кука који се мери на илијачној крести</a:t>
            </a:r>
            <a:endParaRPr lang="en-US" sz="2000" dirty="0"/>
          </a:p>
          <a:p>
            <a:pPr marL="0" indent="0">
              <a:buNone/>
            </a:pPr>
            <a:r>
              <a:rPr lang="en-US" sz="2000" dirty="0"/>
              <a:t>- </a:t>
            </a:r>
            <a:r>
              <a:rPr lang="sr-Cyrl-RS" sz="2000" dirty="0" smtClean="0"/>
              <a:t>Мера абдоминалне гојазности</a:t>
            </a:r>
            <a:endParaRPr lang="en-US" sz="2000" dirty="0"/>
          </a:p>
          <a:p>
            <a:pPr marL="0" indent="0">
              <a:buNone/>
            </a:pPr>
            <a:r>
              <a:rPr lang="vi-VN" sz="2000" dirty="0"/>
              <a:t>- </a:t>
            </a:r>
            <a:r>
              <a:rPr lang="sr-Cyrl-RS" sz="2000" dirty="0" smtClean="0"/>
              <a:t>Корекција разлика између индивидуа различите конституције</a:t>
            </a:r>
            <a:endParaRPr lang="vi-VN" sz="2000" dirty="0"/>
          </a:p>
          <a:p>
            <a:pPr marL="0" indent="0">
              <a:buNone/>
            </a:pPr>
            <a:r>
              <a:rPr lang="pl-PL" sz="2000" dirty="0"/>
              <a:t>- </a:t>
            </a:r>
            <a:r>
              <a:rPr lang="sr-Cyrl-RS" sz="2000" dirty="0" smtClean="0"/>
              <a:t>Распон за мушкарце </a:t>
            </a:r>
            <a:r>
              <a:rPr lang="pl-PL" sz="2000" dirty="0" smtClean="0"/>
              <a:t>0,75-1,10</a:t>
            </a:r>
            <a:r>
              <a:rPr lang="pl-PL" sz="2000" dirty="0"/>
              <a:t>, a </a:t>
            </a:r>
            <a:r>
              <a:rPr lang="sr-Cyrl-RS" sz="2000" dirty="0" smtClean="0"/>
              <a:t>за жене </a:t>
            </a:r>
            <a:r>
              <a:rPr lang="pl-PL" sz="2000" dirty="0" smtClean="0"/>
              <a:t>0,70-1,00</a:t>
            </a:r>
            <a:endParaRPr lang="pl-PL" sz="2000" dirty="0"/>
          </a:p>
          <a:p>
            <a:pPr marL="0" indent="0">
              <a:buNone/>
            </a:pPr>
            <a:r>
              <a:rPr lang="en-US" sz="2000" dirty="0"/>
              <a:t>- </a:t>
            </a:r>
            <a:r>
              <a:rPr lang="sr-Cyrl-RS" sz="2000" dirty="0" smtClean="0"/>
              <a:t>Обим струка боље корелира са интраабдоминалном гојазношћу и факторима ризика за КВБ</a:t>
            </a:r>
            <a:r>
              <a:rPr lang="pl-PL" sz="2000" dirty="0" smtClean="0"/>
              <a:t> </a:t>
            </a:r>
            <a:r>
              <a:rPr lang="sr-Cyrl-RS" sz="2000" dirty="0" smtClean="0"/>
              <a:t>него однос струк/кук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97000961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Cyrl-RS" sz="2000" i="1" dirty="0" smtClean="0"/>
              <a:t>6. </a:t>
            </a:r>
            <a:r>
              <a:rPr lang="en-US" sz="2000" i="1" dirty="0" smtClean="0"/>
              <a:t>Dual </a:t>
            </a:r>
            <a:r>
              <a:rPr lang="en-US" sz="2000" i="1" dirty="0"/>
              <a:t>energy X-ray absorptiometry </a:t>
            </a:r>
            <a:r>
              <a:rPr lang="en-US" sz="2000" dirty="0"/>
              <a:t>(DEXA) </a:t>
            </a:r>
            <a:r>
              <a:rPr lang="en-US" sz="2000" dirty="0" smtClean="0"/>
              <a:t>–</a:t>
            </a:r>
            <a:r>
              <a:rPr lang="sr-Cyrl-RS" sz="2000" dirty="0" smtClean="0"/>
              <a:t> најсавременији метод за одређивање процента телесних масти, одређивање састава организма и густине костију</a:t>
            </a:r>
            <a:endParaRPr lang="en-US" sz="2000" dirty="0"/>
          </a:p>
          <a:p>
            <a:pPr marL="0" indent="0">
              <a:buNone/>
            </a:pPr>
            <a:r>
              <a:rPr lang="en-US" sz="2000" i="1" dirty="0" smtClean="0"/>
              <a:t>7</a:t>
            </a:r>
            <a:r>
              <a:rPr lang="en-US" sz="2000" i="1" dirty="0"/>
              <a:t>. </a:t>
            </a:r>
            <a:r>
              <a:rPr lang="sr-Cyrl-RS" sz="2000" i="1" dirty="0" smtClean="0"/>
              <a:t>Биоелектрична импеданца </a:t>
            </a:r>
            <a:r>
              <a:rPr lang="en-US" sz="2000" dirty="0" smtClean="0"/>
              <a:t>– </a:t>
            </a:r>
            <a:r>
              <a:rPr lang="sr-Cyrl-RS" sz="2000" dirty="0" smtClean="0"/>
              <a:t>јефтинији метод, мање прецизан</a:t>
            </a:r>
            <a:endParaRPr lang="en-US" sz="2000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799" y="2059963"/>
            <a:ext cx="7808045" cy="411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328902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000" u="sng" dirty="0" smtClean="0"/>
              <a:t>4. </a:t>
            </a:r>
            <a:r>
              <a:rPr lang="sr-Cyrl-RS" sz="2000" u="sng" dirty="0" smtClean="0"/>
              <a:t>Који тип гојазности има Иван Јабуковић?</a:t>
            </a:r>
          </a:p>
          <a:p>
            <a:pPr marL="0" indent="0">
              <a:buNone/>
            </a:pPr>
            <a:endParaRPr lang="sr-Cyrl-RS" sz="2000" dirty="0" smtClean="0"/>
          </a:p>
          <a:p>
            <a:pPr marL="0" indent="0">
              <a:buNone/>
            </a:pPr>
            <a:r>
              <a:rPr lang="sr-Cyrl-RS" sz="2000" dirty="0" smtClean="0"/>
              <a:t>Абдоминална гојазност </a:t>
            </a:r>
            <a:r>
              <a:rPr lang="en-US" sz="2000" dirty="0" smtClean="0"/>
              <a:t>(</a:t>
            </a:r>
            <a:r>
              <a:rPr lang="sr-Cyrl-RS" sz="2000" dirty="0" smtClean="0"/>
              <a:t>обим струка </a:t>
            </a:r>
            <a:r>
              <a:rPr lang="en-US" sz="2000" dirty="0" smtClean="0"/>
              <a:t>= </a:t>
            </a:r>
            <a:r>
              <a:rPr lang="en-US" sz="2000" dirty="0"/>
              <a:t>122 cm) </a:t>
            </a:r>
            <a:r>
              <a:rPr lang="sr-Cyrl-RS" sz="2000" i="1" dirty="0" smtClean="0"/>
              <a:t>андроидни тип гојазности</a:t>
            </a:r>
          </a:p>
          <a:p>
            <a:pPr marL="0" indent="0">
              <a:buNone/>
            </a:pPr>
            <a:r>
              <a:rPr lang="sr-Cyrl-RS" sz="2000" dirty="0" smtClean="0"/>
              <a:t>Егзогена гојазност узроована прекомерним уносом хране </a:t>
            </a:r>
            <a:r>
              <a:rPr lang="en-US" sz="2000" dirty="0" smtClean="0"/>
              <a:t>je </a:t>
            </a:r>
            <a:r>
              <a:rPr lang="sr-Cyrl-RS" sz="2000" dirty="0" smtClean="0"/>
              <a:t>фатор ризика за КВБ</a:t>
            </a:r>
            <a:r>
              <a:rPr lang="en-US" sz="2000" dirty="0" smtClean="0"/>
              <a:t> </a:t>
            </a:r>
            <a:r>
              <a:rPr lang="sr-Cyrl-RS" sz="2000" dirty="0" smtClean="0"/>
              <a:t>посебно ада је дистрибуција масти у абдоминалној регији у односу на гинекоидну гојазност (крушкасти тип – нагомолавање масти у пределу око кукова, бутина и грудима)</a:t>
            </a:r>
            <a:endParaRPr lang="pl-PL" sz="2000" dirty="0"/>
          </a:p>
          <a:p>
            <a:pPr marL="0" indent="0">
              <a:buNone/>
            </a:pPr>
            <a:r>
              <a:rPr lang="sr-Cyrl-RS" sz="2000" dirty="0" smtClean="0"/>
              <a:t>Гојазност води другим КВ ризицима</a:t>
            </a:r>
          </a:p>
          <a:p>
            <a:pPr marL="0" indent="0">
              <a:buNone/>
            </a:pPr>
            <a:r>
              <a:rPr lang="sr-Cyrl-RS" sz="2000" dirty="0" smtClean="0"/>
              <a:t>хипертензији</a:t>
            </a:r>
            <a:endParaRPr lang="en-US" sz="2000" dirty="0"/>
          </a:p>
          <a:p>
            <a:pPr marL="0" indent="0">
              <a:buNone/>
            </a:pPr>
            <a:r>
              <a:rPr lang="sr-Cyrl-RS" sz="2000" dirty="0" smtClean="0"/>
              <a:t>хиперлипидемији</a:t>
            </a:r>
            <a:endParaRPr lang="en-US" sz="2000" dirty="0"/>
          </a:p>
          <a:p>
            <a:pPr marL="0" indent="0">
              <a:buNone/>
            </a:pPr>
            <a:r>
              <a:rPr lang="sr-Cyrl-RS" sz="2000" dirty="0" smtClean="0"/>
              <a:t>Дијабетесу типа </a:t>
            </a:r>
            <a:r>
              <a:rPr lang="en-US" sz="2000" dirty="0" smtClean="0"/>
              <a:t>II </a:t>
            </a:r>
            <a:endParaRPr lang="sr-Cyrl-RS" sz="2000" dirty="0" smtClean="0"/>
          </a:p>
          <a:p>
            <a:pPr marL="0" indent="0">
              <a:buNone/>
            </a:pPr>
            <a:r>
              <a:rPr lang="sr-Cyrl-RS" sz="2000" dirty="0" smtClean="0"/>
              <a:t>Иван Јабуковић има хипертензију, хиперхолестеролемију, хипертриглицеридемију и хипергликемију </a:t>
            </a:r>
          </a:p>
          <a:p>
            <a:pPr marL="0" indent="0">
              <a:buNone/>
            </a:pPr>
            <a:r>
              <a:rPr lang="sr-Cyrl-RS" sz="2000" dirty="0" smtClean="0"/>
              <a:t>Концентрација холестерола је </a:t>
            </a:r>
            <a:r>
              <a:rPr lang="en-US" sz="2000" dirty="0" smtClean="0"/>
              <a:t>7,7 </a:t>
            </a:r>
            <a:r>
              <a:rPr lang="en-US" sz="2000" dirty="0" err="1"/>
              <a:t>mmol</a:t>
            </a:r>
            <a:r>
              <a:rPr lang="en-US" sz="2000" dirty="0"/>
              <a:t>/L, TG 2,8 </a:t>
            </a:r>
            <a:r>
              <a:rPr lang="en-US" sz="2000" dirty="0" err="1" smtClean="0"/>
              <a:t>mmol</a:t>
            </a:r>
            <a:r>
              <a:rPr lang="en-US" sz="2000" dirty="0" smtClean="0"/>
              <a:t>/L,</a:t>
            </a:r>
            <a:r>
              <a:rPr lang="sr-Cyrl-RS" sz="2000" dirty="0" smtClean="0"/>
              <a:t>глукозе </a:t>
            </a:r>
            <a:r>
              <a:rPr lang="en-US" sz="2000" dirty="0" smtClean="0"/>
              <a:t>9 </a:t>
            </a:r>
            <a:r>
              <a:rPr lang="en-US" sz="2000" dirty="0" err="1"/>
              <a:t>mmol</a:t>
            </a:r>
            <a:r>
              <a:rPr lang="en-US" sz="2000" dirty="0"/>
              <a:t>/L</a:t>
            </a:r>
          </a:p>
          <a:p>
            <a:pPr marL="0" indent="0">
              <a:buNone/>
            </a:pPr>
            <a:r>
              <a:rPr lang="sr-Cyrl-RS" sz="2000" dirty="0" smtClean="0"/>
              <a:t>Упућен је лекару, дијететичару и психологу у циљу смањења телесне тежине</a:t>
            </a:r>
            <a:endParaRPr lang="en-US" sz="2000" u="sng" dirty="0"/>
          </a:p>
        </p:txBody>
      </p:sp>
    </p:spTree>
    <p:extLst>
      <p:ext uri="{BB962C8B-B14F-4D97-AF65-F5344CB8AC3E}">
        <p14:creationId xmlns:p14="http://schemas.microsoft.com/office/powerpoint/2010/main" val="165288656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Cyrl-RS" sz="2000" u="sng" dirty="0" smtClean="0"/>
              <a:t>5. Како се врши складиштење триацилглицерола у адипоцитима?</a:t>
            </a:r>
          </a:p>
          <a:p>
            <a:pPr marL="0" indent="0">
              <a:buNone/>
            </a:pPr>
            <a:r>
              <a:rPr lang="en-US" sz="2000" dirty="0" smtClean="0"/>
              <a:t>-</a:t>
            </a:r>
            <a:r>
              <a:rPr lang="sr-Cyrl-RS" sz="2000" dirty="0" smtClean="0"/>
              <a:t>Синтеза масних киселина након прекомерног уноса УХ и протеина</a:t>
            </a: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-</a:t>
            </a:r>
            <a:r>
              <a:rPr lang="sr-Cyrl-RS" sz="2000" dirty="0" smtClean="0"/>
              <a:t>Заједно са масним иселинама из хиомирона складиште се у масно ткиву у виду триацилглицерола</a:t>
            </a:r>
          </a:p>
          <a:p>
            <a:pPr marL="0" indent="0">
              <a:buNone/>
            </a:pPr>
            <a:endParaRPr lang="sr-Cyrl-RS" sz="2000" dirty="0"/>
          </a:p>
          <a:p>
            <a:pPr marL="0" indent="0">
              <a:buNone/>
            </a:pPr>
            <a:endParaRPr lang="sr-Cyrl-RS" sz="2000" dirty="0" smtClean="0"/>
          </a:p>
          <a:p>
            <a:pPr marL="0" indent="0">
              <a:buNone/>
            </a:pPr>
            <a:endParaRPr lang="sr-Cyrl-RS" sz="2000" dirty="0"/>
          </a:p>
          <a:p>
            <a:pPr marL="0" indent="0">
              <a:buNone/>
            </a:pPr>
            <a:endParaRPr lang="sr-Cyrl-RS" sz="2000" dirty="0" smtClean="0"/>
          </a:p>
          <a:p>
            <a:pPr marL="0" indent="0">
              <a:buNone/>
            </a:pPr>
            <a:r>
              <a:rPr lang="en-US" sz="2000" i="1" dirty="0"/>
              <a:t>↑ </a:t>
            </a:r>
            <a:r>
              <a:rPr lang="sr-Cyrl-RS" sz="2000" i="1" dirty="0" smtClean="0"/>
              <a:t>однос инсулин/глукагон</a:t>
            </a:r>
            <a:r>
              <a:rPr lang="en-US" sz="2000" i="1" dirty="0" smtClean="0"/>
              <a:t> </a:t>
            </a:r>
            <a:r>
              <a:rPr lang="sr-Cyrl-RS" sz="2000" i="1" dirty="0" smtClean="0"/>
              <a:t>стимулише</a:t>
            </a:r>
          </a:p>
          <a:p>
            <a:pPr marL="0" indent="0">
              <a:buNone/>
            </a:pPr>
            <a:r>
              <a:rPr lang="sr-Cyrl-RS" sz="2000" i="1" dirty="0" smtClean="0"/>
              <a:t>Липопротеинску липаазу и инхибира </a:t>
            </a:r>
          </a:p>
          <a:p>
            <a:pPr marL="0" indent="0">
              <a:buNone/>
            </a:pPr>
            <a:r>
              <a:rPr lang="sr-Cyrl-RS" sz="2000" i="1" dirty="0" smtClean="0"/>
              <a:t>Хормон-сензитивну липазу</a:t>
            </a:r>
            <a:endParaRPr lang="en-US" sz="2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057400"/>
            <a:ext cx="2647344" cy="451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606808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Cyrl-RS" sz="2000" dirty="0" smtClean="0"/>
              <a:t>У току испитивања у болнициИвану Јабуковићу је дијагностикован дијабетес тип </a:t>
            </a:r>
            <a:r>
              <a:rPr lang="en-US" sz="2000" dirty="0" smtClean="0"/>
              <a:t>II (</a:t>
            </a:r>
            <a:r>
              <a:rPr lang="sr-Cyrl-RS" sz="2000" dirty="0" smtClean="0"/>
              <a:t>инсулин независни дијабетес)</a:t>
            </a:r>
            <a:r>
              <a:rPr lang="en-US" sz="2000" dirty="0" smtClean="0"/>
              <a:t>).</a:t>
            </a:r>
            <a:endParaRPr lang="en-US" sz="2000" dirty="0"/>
          </a:p>
          <a:p>
            <a:pPr>
              <a:buFontTx/>
              <a:buChar char="-"/>
            </a:pPr>
            <a:r>
              <a:rPr lang="sr-Cyrl-RS" sz="2000" dirty="0" smtClean="0"/>
              <a:t>јетра, мишићи и масно ткиво релативно резистентни на дејство инсулина да стимулише преузимање глукозе у ћелије и да је складишти као гликоген и триацилглицероле</a:t>
            </a:r>
          </a:p>
          <a:p>
            <a:pPr>
              <a:buFontTx/>
              <a:buChar char="-"/>
            </a:pPr>
            <a:r>
              <a:rPr lang="sr-Cyrl-RS" sz="2000" dirty="0" smtClean="0"/>
              <a:t>Пошто се не уклања, глукоза остаје у крви </a:t>
            </a:r>
            <a:r>
              <a:rPr lang="en-US" sz="2000" dirty="0" smtClean="0"/>
              <a:t>→ </a:t>
            </a:r>
            <a:r>
              <a:rPr lang="sr-Cyrl-RS" sz="2000" dirty="0" smtClean="0"/>
              <a:t>хипергликемија</a:t>
            </a:r>
            <a:endParaRPr lang="en-US" sz="2000" dirty="0"/>
          </a:p>
          <a:p>
            <a:pPr marL="0" indent="0">
              <a:buNone/>
            </a:pPr>
            <a:r>
              <a:rPr lang="en-US" sz="2000" dirty="0"/>
              <a:t>- </a:t>
            </a:r>
            <a:r>
              <a:rPr lang="sr-Cyrl-RS" sz="2000" dirty="0" smtClean="0"/>
              <a:t>Хипергликемија води хиперлипидемији</a:t>
            </a:r>
            <a:endParaRPr lang="en-US" sz="2000" dirty="0"/>
          </a:p>
          <a:p>
            <a:pPr>
              <a:buFontTx/>
              <a:buChar char="-"/>
            </a:pPr>
            <a:r>
              <a:rPr lang="sr-Cyrl-RS" sz="2000" dirty="0" smtClean="0"/>
              <a:t>Вишак слободних масних киселина </a:t>
            </a:r>
            <a:r>
              <a:rPr lang="en-US" sz="2000" dirty="0" smtClean="0"/>
              <a:t>→ </a:t>
            </a:r>
            <a:r>
              <a:rPr lang="sr-Cyrl-RS" sz="2000" dirty="0" smtClean="0"/>
              <a:t>хипертриглицеридемија</a:t>
            </a:r>
          </a:p>
          <a:p>
            <a:pPr>
              <a:buFontTx/>
              <a:buChar char="-"/>
            </a:pPr>
            <a:endParaRPr lang="sr-Cyrl-RS" sz="2000" dirty="0" smtClean="0"/>
          </a:p>
          <a:p>
            <a:pPr marL="0" indent="0">
              <a:buNone/>
            </a:pPr>
            <a:r>
              <a:rPr lang="en-US" sz="2000" dirty="0" smtClean="0"/>
              <a:t>-</a:t>
            </a:r>
            <a:r>
              <a:rPr lang="sr-Cyrl-RS" sz="2000" b="1" dirty="0" smtClean="0"/>
              <a:t>Иван Јабуковић</a:t>
            </a:r>
            <a:endParaRPr lang="en-US" sz="2000" b="1" dirty="0"/>
          </a:p>
          <a:p>
            <a:pPr marL="0" indent="0">
              <a:buNone/>
            </a:pPr>
            <a:r>
              <a:rPr lang="en-US" sz="2000" dirty="0"/>
              <a:t>- </a:t>
            </a:r>
            <a:r>
              <a:rPr lang="sr-Cyrl-RS" sz="2000" dirty="0" smtClean="0"/>
              <a:t>Има позитивну породичну историју болести</a:t>
            </a: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(</a:t>
            </a:r>
            <a:r>
              <a:rPr lang="sr-Cyrl-RS" sz="2000" dirty="0" smtClean="0"/>
              <a:t>хиперхолестеролемију и рану коронарну болест – брат</a:t>
            </a:r>
          </a:p>
          <a:p>
            <a:pPr marL="0" indent="0">
              <a:buNone/>
            </a:pPr>
            <a:r>
              <a:rPr lang="en-US" sz="2000" dirty="0" smtClean="0"/>
              <a:t>- </a:t>
            </a:r>
            <a:r>
              <a:rPr lang="sr-Cyrl-RS" sz="2000" dirty="0" smtClean="0"/>
              <a:t>Подвргнут је дијети </a:t>
            </a:r>
            <a:r>
              <a:rPr lang="en-US" sz="2000" dirty="0" smtClean="0"/>
              <a:t>(</a:t>
            </a:r>
            <a:r>
              <a:rPr lang="sr-Cyrl-RS" sz="2000" dirty="0" smtClean="0"/>
              <a:t>смањен унос УХ</a:t>
            </a:r>
            <a:r>
              <a:rPr lang="en-US" sz="2000" dirty="0" smtClean="0"/>
              <a:t>,</a:t>
            </a:r>
            <a:r>
              <a:rPr lang="sr-Cyrl-RS" sz="2000" dirty="0" smtClean="0"/>
              <a:t> масти и соли у циљу корекције хипергликемије, хиперлипедимије и артеријске хипертензије) и контролисаној физичкој активности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01555250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>
            <a:normAutofit fontScale="97500"/>
          </a:bodyPr>
          <a:lstStyle/>
          <a:p>
            <a:pPr marL="0" indent="0">
              <a:buNone/>
            </a:pPr>
            <a:r>
              <a:rPr lang="sr-Cyrl-RS" sz="2000" dirty="0" smtClean="0"/>
              <a:t>Након неког времена Иван Јабуковић се поново јавља лекару, али није поштовао упутства лекара у вези са исхраном, тако да су његове лабораторијске анализе биле овакве:</a:t>
            </a:r>
            <a:r>
              <a:rPr lang="sv-SE" sz="2000" dirty="0" smtClean="0"/>
              <a:t> </a:t>
            </a:r>
            <a:endParaRPr lang="sr-Cyrl-RS" sz="2000" dirty="0" smtClean="0"/>
          </a:p>
          <a:p>
            <a:pPr marL="0" indent="0">
              <a:buNone/>
            </a:pPr>
            <a:r>
              <a:rPr lang="sr-Cyrl-RS" sz="2000" i="1" dirty="0" smtClean="0"/>
              <a:t>Глукоза</a:t>
            </a:r>
            <a:r>
              <a:rPr lang="en-US" sz="2000" i="1" dirty="0" smtClean="0"/>
              <a:t> </a:t>
            </a:r>
            <a:r>
              <a:rPr lang="en-US" sz="2000" dirty="0"/>
              <a:t>12 </a:t>
            </a:r>
            <a:r>
              <a:rPr lang="en-US" sz="2000" dirty="0" err="1"/>
              <a:t>mmol</a:t>
            </a:r>
            <a:r>
              <a:rPr lang="en-US" sz="2000" dirty="0"/>
              <a:t>/L</a:t>
            </a:r>
          </a:p>
          <a:p>
            <a:pPr marL="0" indent="0">
              <a:buNone/>
            </a:pPr>
            <a:r>
              <a:rPr lang="sr-Cyrl-RS" sz="2000" i="1" dirty="0" smtClean="0"/>
              <a:t>Укупни холестерол </a:t>
            </a:r>
            <a:r>
              <a:rPr lang="en-US" sz="2000" dirty="0" smtClean="0"/>
              <a:t>8,12 </a:t>
            </a:r>
            <a:r>
              <a:rPr lang="en-US" sz="2000" dirty="0" err="1"/>
              <a:t>mmol</a:t>
            </a:r>
            <a:r>
              <a:rPr lang="en-US" sz="2000" dirty="0"/>
              <a:t>/L </a:t>
            </a:r>
            <a:r>
              <a:rPr lang="en-US" sz="2000" dirty="0" smtClean="0"/>
              <a:t>(</a:t>
            </a:r>
            <a:r>
              <a:rPr lang="sr-Cyrl-RS" sz="2000" dirty="0" smtClean="0"/>
              <a:t>пожељно</a:t>
            </a:r>
            <a:r>
              <a:rPr lang="en-US" sz="2000" dirty="0" smtClean="0"/>
              <a:t> </a:t>
            </a:r>
            <a:r>
              <a:rPr lang="en-US" sz="2000" dirty="0"/>
              <a:t>&lt; 5,2 </a:t>
            </a:r>
            <a:r>
              <a:rPr lang="en-US" sz="2000" dirty="0" err="1"/>
              <a:t>mmol</a:t>
            </a:r>
            <a:r>
              <a:rPr lang="en-US" sz="2000" dirty="0"/>
              <a:t>/L)</a:t>
            </a:r>
          </a:p>
          <a:p>
            <a:pPr marL="0" indent="0">
              <a:buNone/>
            </a:pPr>
            <a:r>
              <a:rPr lang="en-US" sz="2000" i="1" dirty="0"/>
              <a:t>TG = </a:t>
            </a:r>
            <a:r>
              <a:rPr lang="en-US" sz="2000" dirty="0"/>
              <a:t>3,33 </a:t>
            </a:r>
            <a:r>
              <a:rPr lang="en-US" sz="2000" dirty="0" err="1"/>
              <a:t>mmol</a:t>
            </a:r>
            <a:r>
              <a:rPr lang="en-US" sz="2000" dirty="0"/>
              <a:t>/L </a:t>
            </a:r>
            <a:r>
              <a:rPr lang="en-US" sz="2000" dirty="0" smtClean="0"/>
              <a:t>(</a:t>
            </a:r>
            <a:r>
              <a:rPr lang="sr-Cyrl-RS" sz="2000" dirty="0" smtClean="0"/>
              <a:t>пожељно</a:t>
            </a:r>
            <a:r>
              <a:rPr lang="en-US" sz="2000" dirty="0" smtClean="0"/>
              <a:t> </a:t>
            </a:r>
            <a:r>
              <a:rPr lang="en-US" sz="2000" dirty="0"/>
              <a:t>&lt; 1,7 </a:t>
            </a:r>
            <a:r>
              <a:rPr lang="en-US" sz="2000" dirty="0" err="1"/>
              <a:t>mmol</a:t>
            </a:r>
            <a:r>
              <a:rPr lang="en-US" sz="2000" dirty="0"/>
              <a:t>/L)</a:t>
            </a:r>
          </a:p>
          <a:p>
            <a:pPr marL="0" indent="0">
              <a:buNone/>
            </a:pPr>
            <a:r>
              <a:rPr lang="en-US" sz="2000" i="1" dirty="0"/>
              <a:t>HDL-h </a:t>
            </a:r>
            <a:r>
              <a:rPr lang="en-US" sz="2000" dirty="0"/>
              <a:t>= 0,62 </a:t>
            </a:r>
            <a:r>
              <a:rPr lang="en-US" sz="2000" dirty="0" err="1"/>
              <a:t>mmol</a:t>
            </a:r>
            <a:r>
              <a:rPr lang="en-US" sz="2000" dirty="0"/>
              <a:t>/L </a:t>
            </a:r>
            <a:r>
              <a:rPr lang="en-US" sz="2000" dirty="0" smtClean="0"/>
              <a:t>(</a:t>
            </a:r>
            <a:r>
              <a:rPr lang="sr-Cyrl-RS" sz="2000" dirty="0" smtClean="0"/>
              <a:t>пожељно</a:t>
            </a:r>
            <a:r>
              <a:rPr lang="en-US" sz="2000" dirty="0" smtClean="0"/>
              <a:t> </a:t>
            </a:r>
            <a:r>
              <a:rPr lang="en-US" sz="2000" dirty="0"/>
              <a:t>≥ 1 ,6 </a:t>
            </a:r>
            <a:r>
              <a:rPr lang="en-US" sz="2000" dirty="0" err="1"/>
              <a:t>mmol</a:t>
            </a:r>
            <a:r>
              <a:rPr lang="en-US" sz="2000" dirty="0"/>
              <a:t>/L)</a:t>
            </a:r>
          </a:p>
          <a:p>
            <a:pPr marL="0" indent="0">
              <a:buNone/>
            </a:pPr>
            <a:r>
              <a:rPr lang="en-US" sz="2000" i="1" dirty="0"/>
              <a:t>LDL-h </a:t>
            </a:r>
            <a:r>
              <a:rPr lang="en-US" sz="2000" dirty="0"/>
              <a:t>= 6 </a:t>
            </a:r>
            <a:r>
              <a:rPr lang="en-US" sz="2000" dirty="0" err="1"/>
              <a:t>mmol</a:t>
            </a:r>
            <a:r>
              <a:rPr lang="en-US" sz="2000" dirty="0"/>
              <a:t>/L </a:t>
            </a:r>
            <a:r>
              <a:rPr lang="en-US" sz="2000" dirty="0" smtClean="0"/>
              <a:t>(</a:t>
            </a:r>
            <a:r>
              <a:rPr lang="sr-Cyrl-RS" sz="2000" dirty="0" smtClean="0"/>
              <a:t>пожељно </a:t>
            </a:r>
            <a:r>
              <a:rPr lang="en-US" sz="2000" dirty="0" smtClean="0"/>
              <a:t>&lt; </a:t>
            </a:r>
            <a:r>
              <a:rPr lang="en-US" sz="2000" dirty="0"/>
              <a:t>3,4 </a:t>
            </a:r>
            <a:r>
              <a:rPr lang="en-US" sz="2000" dirty="0" err="1"/>
              <a:t>mmol</a:t>
            </a:r>
            <a:r>
              <a:rPr lang="en-US" sz="2000" dirty="0"/>
              <a:t>/L)</a:t>
            </a:r>
          </a:p>
          <a:p>
            <a:pPr marL="0" indent="0">
              <a:buNone/>
            </a:pPr>
            <a:r>
              <a:rPr lang="en-US" sz="2000" dirty="0"/>
              <a:t>TT = 127 kg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8502710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5834107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sr-Cyrl-RS" sz="3600" dirty="0" smtClean="0">
                <a:solidFill>
                  <a:srgbClr val="C00000"/>
                </a:solidFill>
              </a:rPr>
              <a:t>Извори енергије унети храном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8674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sr-Cyrl-RS" sz="2000" dirty="0" smtClean="0"/>
          </a:p>
          <a:p>
            <a:pPr marL="0" indent="0">
              <a:buNone/>
            </a:pPr>
            <a:r>
              <a:rPr lang="sr-Cyrl-RS" sz="2000" dirty="0" smtClean="0"/>
              <a:t>Главни извори енергије који се уносе путем хране</a:t>
            </a:r>
            <a:r>
              <a:rPr lang="en-US" sz="2000" dirty="0" smtClean="0"/>
              <a:t>:</a:t>
            </a:r>
            <a:endParaRPr lang="en-US" sz="2000" dirty="0"/>
          </a:p>
          <a:p>
            <a:r>
              <a:rPr lang="sr-Cyrl-RS" sz="2000" dirty="0" smtClean="0"/>
              <a:t>угљени хидрати</a:t>
            </a:r>
            <a:endParaRPr lang="en-US" sz="2000" dirty="0"/>
          </a:p>
          <a:p>
            <a:r>
              <a:rPr lang="sr-Cyrl-RS" sz="2000" dirty="0" smtClean="0"/>
              <a:t>протеини</a:t>
            </a:r>
            <a:endParaRPr lang="en-US" sz="2000" dirty="0"/>
          </a:p>
          <a:p>
            <a:r>
              <a:rPr lang="sr-Cyrl-RS" sz="2000" dirty="0" smtClean="0"/>
              <a:t>масти</a:t>
            </a:r>
            <a:endParaRPr lang="sr-Latn-BA" sz="2000" dirty="0" smtClean="0"/>
          </a:p>
          <a:p>
            <a:pPr marL="0" indent="0">
              <a:buNone/>
            </a:pPr>
            <a:endParaRPr lang="en-US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562" y="2745387"/>
            <a:ext cx="4943475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437492" y="5084619"/>
            <a:ext cx="475354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vi-VN" dirty="0" smtClean="0"/>
              <a:t>-</a:t>
            </a:r>
            <a:endParaRPr lang="sr-Cyrl-RS" dirty="0" smtClean="0"/>
          </a:p>
          <a:p>
            <a:endParaRPr lang="sr-Cyrl-RS" dirty="0"/>
          </a:p>
          <a:p>
            <a:r>
              <a:rPr lang="sr-Cyrl-RS" dirty="0" smtClean="0"/>
              <a:t>ослобађање топлоте и енергије у виду </a:t>
            </a:r>
            <a:r>
              <a:rPr lang="vi-VN" b="1" dirty="0" smtClean="0"/>
              <a:t>ATP-a</a:t>
            </a:r>
            <a:r>
              <a:rPr lang="vi-VN" dirty="0"/>
              <a:t>.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826124" y="563880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8124" y="2120839"/>
            <a:ext cx="3286125" cy="3676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90318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sr-Cyrl-RS" sz="3200" dirty="0" smtClean="0">
                <a:solidFill>
                  <a:srgbClr val="C00000"/>
                </a:solidFill>
              </a:rPr>
              <a:t>Извори енергије унети храном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sr-Cyrl-RS" sz="2400" b="1" dirty="0" smtClean="0"/>
          </a:p>
          <a:p>
            <a:pPr marL="0" indent="0">
              <a:buNone/>
            </a:pPr>
            <a:r>
              <a:rPr lang="sr-Cyrl-RS" sz="2400" b="1" dirty="0" smtClean="0"/>
              <a:t>Угљени хидрати</a:t>
            </a:r>
            <a:endParaRPr lang="en-US" sz="2400" b="1" dirty="0"/>
          </a:p>
          <a:p>
            <a:pPr marL="0" indent="0">
              <a:buNone/>
            </a:pPr>
            <a:r>
              <a:rPr lang="en-US" sz="2400" dirty="0"/>
              <a:t>- </a:t>
            </a:r>
            <a:r>
              <a:rPr lang="sr-Cyrl-RS" sz="2400" dirty="0" smtClean="0"/>
              <a:t>Скроб (бињни полисахарид)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- </a:t>
            </a:r>
            <a:r>
              <a:rPr lang="sr-Cyrl-RS" sz="2400" dirty="0" smtClean="0"/>
              <a:t>сахароза, лактоза</a:t>
            </a:r>
            <a:r>
              <a:rPr lang="en-US" sz="2400" dirty="0" smtClean="0"/>
              <a:t>(</a:t>
            </a:r>
            <a:r>
              <a:rPr lang="sr-Cyrl-RS" sz="2400" dirty="0" smtClean="0"/>
              <a:t>дисахариди</a:t>
            </a:r>
            <a:r>
              <a:rPr lang="en-US" sz="2400" dirty="0" smtClean="0"/>
              <a:t>)</a:t>
            </a:r>
            <a:endParaRPr lang="en-US" sz="2400" dirty="0"/>
          </a:p>
          <a:p>
            <a:pPr>
              <a:buFontTx/>
              <a:buChar char="-"/>
            </a:pPr>
            <a:r>
              <a:rPr lang="sr-Cyrl-RS" sz="2400" dirty="0" smtClean="0"/>
              <a:t>Фруктоза и глукоза (моносахариди)</a:t>
            </a:r>
          </a:p>
          <a:p>
            <a:pPr>
              <a:buFontTx/>
              <a:buChar char="-"/>
            </a:pPr>
            <a:r>
              <a:rPr lang="sr-Cyrl-RS" sz="2400" dirty="0" smtClean="0"/>
              <a:t>1</a:t>
            </a:r>
            <a:r>
              <a:rPr lang="en-US" sz="2400" dirty="0" smtClean="0"/>
              <a:t>g </a:t>
            </a:r>
            <a:r>
              <a:rPr lang="sr-Cyrl-RS" sz="2400" dirty="0" smtClean="0"/>
              <a:t>угљених хидрата – 4к</a:t>
            </a:r>
            <a:r>
              <a:rPr lang="en-US" sz="2400" dirty="0" err="1" smtClean="0"/>
              <a:t>cal</a:t>
            </a:r>
            <a:endParaRPr lang="en-US" sz="2400" dirty="0" smtClean="0"/>
          </a:p>
          <a:p>
            <a:pPr>
              <a:buFontTx/>
              <a:buChar char="-"/>
            </a:pPr>
            <a:endParaRPr lang="en-US" sz="2400" dirty="0"/>
          </a:p>
          <a:p>
            <a:pPr>
              <a:buFontTx/>
              <a:buChar char="-"/>
            </a:pPr>
            <a:r>
              <a:rPr lang="sr-Cyrl-RS" sz="2400" dirty="0" smtClean="0"/>
              <a:t>Протеини 1</a:t>
            </a:r>
            <a:r>
              <a:rPr lang="en-US" sz="2400" dirty="0" smtClean="0"/>
              <a:t>g </a:t>
            </a:r>
            <a:r>
              <a:rPr lang="sr-Cyrl-RS" sz="2400" dirty="0" smtClean="0"/>
              <a:t>-</a:t>
            </a:r>
            <a:r>
              <a:rPr lang="en-US" sz="2400" dirty="0" smtClean="0"/>
              <a:t> 4kcal</a:t>
            </a:r>
            <a:endParaRPr lang="sr-Cyrl-RS" sz="2400" dirty="0" smtClean="0"/>
          </a:p>
          <a:p>
            <a:pPr>
              <a:buFontTx/>
              <a:buChar char="-"/>
            </a:pPr>
            <a:endParaRPr lang="sr-Cyrl-RS" sz="2400" dirty="0" smtClean="0"/>
          </a:p>
          <a:p>
            <a:pPr>
              <a:buFontTx/>
              <a:buChar char="-"/>
            </a:pPr>
            <a:r>
              <a:rPr lang="sr-Cyrl-RS" sz="2400" dirty="0" smtClean="0"/>
              <a:t>Масти 1</a:t>
            </a:r>
            <a:r>
              <a:rPr lang="en-US" sz="2400" dirty="0" smtClean="0"/>
              <a:t>g</a:t>
            </a:r>
            <a:r>
              <a:rPr lang="sr-Cyrl-RS" sz="2400" dirty="0" smtClean="0"/>
              <a:t> триацилглицерола</a:t>
            </a:r>
            <a:r>
              <a:rPr lang="en-US" sz="2400" dirty="0" smtClean="0"/>
              <a:t> </a:t>
            </a:r>
            <a:r>
              <a:rPr lang="sr-Cyrl-RS" sz="2400" dirty="0" smtClean="0"/>
              <a:t>-</a:t>
            </a:r>
            <a:r>
              <a:rPr lang="en-US" sz="2400" dirty="0" smtClean="0"/>
              <a:t> </a:t>
            </a:r>
            <a:r>
              <a:rPr lang="sr-Cyrl-RS" sz="2400" dirty="0" smtClean="0"/>
              <a:t>9</a:t>
            </a:r>
            <a:r>
              <a:rPr lang="en-US" sz="2400" dirty="0" smtClean="0"/>
              <a:t>kcal</a:t>
            </a:r>
            <a:endParaRPr lang="sr-Cyrl-RS" sz="2400" dirty="0" smtClean="0"/>
          </a:p>
          <a:p>
            <a:pPr marL="0" indent="0">
              <a:buNone/>
            </a:pPr>
            <a:r>
              <a:rPr lang="sr-Cyrl-RS" sz="2400" dirty="0" smtClean="0"/>
              <a:t>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700639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 smtClean="0">
                <a:solidFill>
                  <a:srgbClr val="C00000"/>
                </a:solidFill>
              </a:rPr>
              <a:t>Здрава телесна маса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0" indent="-457200">
              <a:buAutoNum type="arabicPeriod"/>
            </a:pPr>
            <a:r>
              <a:rPr lang="sr-Cyrl-RS" sz="2400" u="sng" dirty="0" smtClean="0"/>
              <a:t>Да ли Ана Рексија има одговарајућу телесну масу за своју висину</a:t>
            </a:r>
            <a:r>
              <a:rPr lang="sr-Cyrl-RS" sz="2400" dirty="0" smtClean="0"/>
              <a:t>?</a:t>
            </a:r>
          </a:p>
          <a:p>
            <a:pPr marL="0" indent="0">
              <a:buNone/>
            </a:pPr>
            <a:r>
              <a:rPr lang="sr-Cyrl-RS" sz="2400" dirty="0" smtClean="0"/>
              <a:t>Индекс телесне масе (</a:t>
            </a:r>
            <a:r>
              <a:rPr lang="en-US" sz="2400" dirty="0" smtClean="0"/>
              <a:t>body-mass index – BMI) </a:t>
            </a:r>
            <a:r>
              <a:rPr lang="sr-Cyrl-RS" sz="2400" dirty="0" smtClean="0"/>
              <a:t>је </a:t>
            </a:r>
            <a:r>
              <a:rPr lang="en-US" sz="2400" dirty="0" smtClean="0"/>
              <a:t>je</a:t>
            </a:r>
            <a:r>
              <a:rPr lang="sr-Cyrl-RS" sz="2400" dirty="0" smtClean="0"/>
              <a:t>дан од основних поазатеља ухрањености</a:t>
            </a:r>
          </a:p>
          <a:p>
            <a:pPr marL="0" indent="0" algn="ctr">
              <a:buNone/>
            </a:pPr>
            <a:r>
              <a:rPr lang="sr-Latn-BA" sz="2400" dirty="0" smtClean="0">
                <a:solidFill>
                  <a:srgbClr val="FF0000"/>
                </a:solidFill>
              </a:rPr>
              <a:t>BMI=</a:t>
            </a:r>
            <a:r>
              <a:rPr lang="sr-Cyrl-RS" sz="2400" dirty="0" smtClean="0">
                <a:solidFill>
                  <a:srgbClr val="FF0000"/>
                </a:solidFill>
              </a:rPr>
              <a:t>маса(</a:t>
            </a:r>
            <a:r>
              <a:rPr lang="en-US" sz="2400" dirty="0" smtClean="0">
                <a:solidFill>
                  <a:srgbClr val="FF0000"/>
                </a:solidFill>
              </a:rPr>
              <a:t>kg)</a:t>
            </a:r>
            <a:r>
              <a:rPr lang="sr-Cyrl-RS" sz="2400" dirty="0" smtClean="0">
                <a:solidFill>
                  <a:srgbClr val="FF0000"/>
                </a:solidFill>
              </a:rPr>
              <a:t>/висина(</a:t>
            </a:r>
            <a:r>
              <a:rPr lang="en-US" sz="2400" dirty="0" smtClean="0">
                <a:solidFill>
                  <a:srgbClr val="FF0000"/>
                </a:solidFill>
              </a:rPr>
              <a:t>cm)²</a:t>
            </a:r>
            <a:endParaRPr lang="sr-Cyrl-RS" sz="24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sr-Cyrl-RS" sz="2400" u="sng" dirty="0" smtClean="0"/>
              <a:t>2. Колики </a:t>
            </a:r>
            <a:r>
              <a:rPr lang="sr-Latn-BA" sz="2400" u="sng" dirty="0" smtClean="0"/>
              <a:t>BMI </a:t>
            </a:r>
            <a:r>
              <a:rPr lang="sr-Cyrl-RS" sz="2400" u="sng" dirty="0" smtClean="0"/>
              <a:t>има Ана Рексија</a:t>
            </a:r>
          </a:p>
          <a:p>
            <a:pPr marL="0" indent="0" algn="ctr">
              <a:buNone/>
            </a:pPr>
            <a:r>
              <a:rPr lang="sr-Cyrl-RS" sz="2400" dirty="0" smtClean="0"/>
              <a:t>Ана Рексија има </a:t>
            </a:r>
            <a:r>
              <a:rPr lang="sr-Latn-BA" sz="2400" dirty="0" smtClean="0"/>
              <a:t>BMI</a:t>
            </a:r>
            <a:r>
              <a:rPr lang="sr-Cyrl-RS" sz="2400" dirty="0" smtClean="0"/>
              <a:t> 15</a:t>
            </a:r>
          </a:p>
          <a:p>
            <a:pPr marL="0" indent="0">
              <a:buNone/>
            </a:pPr>
            <a:r>
              <a:rPr lang="sr-Cyrl-RS" sz="2400" dirty="0" smtClean="0"/>
              <a:t>Индес телесне масе не показује колике су резерве масти, већ која телесна маса је идеална за дату висину</a:t>
            </a:r>
          </a:p>
          <a:p>
            <a:pPr marL="0" indent="0">
              <a:buNone/>
            </a:pPr>
            <a:r>
              <a:rPr lang="sr-Cyrl-RS" sz="2400" dirty="0" smtClean="0"/>
              <a:t>Главни недостатак индекса телесне масе је та што изразито мишићаве особе може да погрешно сврста у категорију гојазних</a:t>
            </a:r>
            <a:endParaRPr lang="en-US" sz="2400" dirty="0" smtClean="0"/>
          </a:p>
          <a:p>
            <a:pPr marL="0" indent="0">
              <a:buNone/>
            </a:pPr>
            <a:endParaRPr lang="en-US" sz="24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708435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 smtClean="0">
                <a:solidFill>
                  <a:srgbClr val="C00000"/>
                </a:solidFill>
              </a:rPr>
              <a:t>Индекс телесне масе – </a:t>
            </a:r>
            <a:r>
              <a:rPr lang="en-US" sz="3200" dirty="0" smtClean="0">
                <a:solidFill>
                  <a:srgbClr val="C00000"/>
                </a:solidFill>
              </a:rPr>
              <a:t>Body</a:t>
            </a:r>
            <a:r>
              <a:rPr lang="sr-Latn-BA" sz="3200" dirty="0" smtClean="0">
                <a:solidFill>
                  <a:srgbClr val="C00000"/>
                </a:solidFill>
              </a:rPr>
              <a:t> </a:t>
            </a:r>
            <a:r>
              <a:rPr lang="en-US" sz="3200" dirty="0" smtClean="0">
                <a:solidFill>
                  <a:srgbClr val="C00000"/>
                </a:solidFill>
              </a:rPr>
              <a:t>mass index BMI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400" dirty="0" smtClean="0"/>
              <a:t>BMI</a:t>
            </a:r>
            <a:r>
              <a:rPr lang="sr-Cyrl-RS" sz="2400" dirty="0" smtClean="0"/>
              <a:t>=</a:t>
            </a:r>
            <a:r>
              <a:rPr lang="sr-Latn-BA" sz="2400" dirty="0" smtClean="0"/>
              <a:t>m/h²           (kg/m²)</a:t>
            </a:r>
          </a:p>
          <a:p>
            <a:pPr marL="0" indent="0" algn="ctr">
              <a:buNone/>
            </a:pPr>
            <a:endParaRPr lang="sr-Latn-BA" sz="2400" dirty="0" smtClean="0"/>
          </a:p>
          <a:p>
            <a:pPr marL="0" indent="0">
              <a:buNone/>
            </a:pPr>
            <a:endParaRPr lang="en-US" sz="2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5995240"/>
              </p:ext>
            </p:extLst>
          </p:nvPr>
        </p:nvGraphicFramePr>
        <p:xfrm>
          <a:off x="1066800" y="2057400"/>
          <a:ext cx="7010400" cy="1905000"/>
        </p:xfrm>
        <a:graphic>
          <a:graphicData uri="http://schemas.openxmlformats.org/drawingml/2006/table">
            <a:tbl>
              <a:tblPr/>
              <a:tblGrid>
                <a:gridCol w="3090606"/>
                <a:gridCol w="3919794"/>
              </a:tblGrid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BMI</a:t>
                      </a:r>
                      <a:endParaRPr lang="sr-Cyrl-RS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smtClean="0">
                          <a:effectLst/>
                        </a:rPr>
                        <a:t>Класификација</a:t>
                      </a:r>
                      <a:endParaRPr lang="sr-Cyrl-RS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en-US" smtClean="0">
                          <a:effectLst/>
                        </a:rPr>
                        <a:t>&lt;18,5</a:t>
                      </a:r>
                      <a:endParaRPr lang="en-US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Cyrl-RS" smtClean="0">
                          <a:effectLst/>
                        </a:rPr>
                        <a:t>Неухрањеност</a:t>
                      </a:r>
                      <a:endParaRPr lang="sr-Cyrl-RS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en-US" smtClean="0">
                          <a:effectLst/>
                        </a:rPr>
                        <a:t>18,5 - 24,9</a:t>
                      </a:r>
                      <a:endParaRPr lang="en-US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Cyrl-RS" smtClean="0">
                          <a:effectLst/>
                        </a:rPr>
                        <a:t>Идеална маса</a:t>
                      </a:r>
                      <a:endParaRPr lang="sr-Cyrl-RS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en-US" dirty="0" smtClean="0">
                          <a:effectLst/>
                        </a:rPr>
                        <a:t>25 - 29,9</a:t>
                      </a:r>
                      <a:endParaRPr lang="en-US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Cyrl-RS" smtClean="0">
                          <a:effectLst/>
                        </a:rPr>
                        <a:t>Прекомерна маса</a:t>
                      </a:r>
                      <a:endParaRPr lang="sr-Cyrl-RS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en-US" dirty="0" smtClean="0">
                          <a:effectLst/>
                        </a:rPr>
                        <a:t>&gt;</a:t>
                      </a:r>
                      <a:r>
                        <a:rPr lang="sr-Latn-BA" dirty="0" smtClean="0">
                          <a:effectLst/>
                        </a:rPr>
                        <a:t>3</a:t>
                      </a:r>
                      <a:r>
                        <a:rPr lang="en-US" dirty="0" smtClean="0">
                          <a:effectLst/>
                        </a:rPr>
                        <a:t>0</a:t>
                      </a:r>
                      <a:endParaRPr lang="en-US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Cyrl-RS" dirty="0" smtClean="0">
                          <a:effectLst/>
                        </a:rPr>
                        <a:t>Гојазност</a:t>
                      </a:r>
                      <a:endParaRPr lang="sr-Cyrl-RS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86735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 smtClean="0">
                <a:solidFill>
                  <a:srgbClr val="C00000"/>
                </a:solidFill>
              </a:rPr>
              <a:t>Дневна потрошња енергије</a:t>
            </a:r>
            <a:endParaRPr lang="en-US" sz="3200" dirty="0">
              <a:solidFill>
                <a:srgbClr val="C0000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676400"/>
            <a:ext cx="6096000" cy="4555336"/>
          </a:xfrm>
        </p:spPr>
      </p:pic>
    </p:spTree>
    <p:extLst>
      <p:ext uri="{BB962C8B-B14F-4D97-AF65-F5344CB8AC3E}">
        <p14:creationId xmlns:p14="http://schemas.microsoft.com/office/powerpoint/2010/main" val="1024300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sr-Cyrl-RS" sz="3200" dirty="0" smtClean="0">
                <a:solidFill>
                  <a:srgbClr val="C00000"/>
                </a:solidFill>
              </a:rPr>
              <a:t>Енергетсе потребе и резерве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295400"/>
            <a:ext cx="7924800" cy="48307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sr-Cyrl-RS" sz="2400" dirty="0" smtClean="0"/>
              <a:t>Дневни утрошак енергије=базални метаболизам+термогенеза +физичка активност</a:t>
            </a:r>
          </a:p>
          <a:p>
            <a:pPr marL="0" indent="0">
              <a:buNone/>
            </a:pPr>
            <a:r>
              <a:rPr lang="sr-Cyrl-RS" sz="2400" dirty="0" smtClean="0"/>
              <a:t>Просечне потребе за седентарну активност:</a:t>
            </a:r>
          </a:p>
          <a:p>
            <a:r>
              <a:rPr lang="sr-Cyrl-RS" sz="2400" dirty="0" smtClean="0"/>
              <a:t>180-200</a:t>
            </a:r>
            <a:r>
              <a:rPr lang="en-US" sz="2400" dirty="0" smtClean="0"/>
              <a:t>g </a:t>
            </a:r>
            <a:r>
              <a:rPr lang="sr-Cyrl-RS" sz="2400" dirty="0" smtClean="0"/>
              <a:t>угљених хидрата</a:t>
            </a:r>
          </a:p>
          <a:p>
            <a:r>
              <a:rPr lang="sr-Cyrl-RS" sz="2400" dirty="0" smtClean="0"/>
              <a:t>70-100</a:t>
            </a:r>
            <a:r>
              <a:rPr lang="en-US" sz="2400" dirty="0" smtClean="0"/>
              <a:t>g</a:t>
            </a:r>
            <a:r>
              <a:rPr lang="sr-Cyrl-RS" sz="2400" dirty="0" smtClean="0"/>
              <a:t> протеина</a:t>
            </a:r>
          </a:p>
          <a:p>
            <a:r>
              <a:rPr lang="sr-Cyrl-RS" sz="2400" dirty="0" smtClean="0"/>
              <a:t>70-100</a:t>
            </a:r>
            <a:r>
              <a:rPr lang="en-US" sz="2400" dirty="0" smtClean="0"/>
              <a:t>g</a:t>
            </a:r>
            <a:r>
              <a:rPr lang="sr-Cyrl-RS" sz="2400" dirty="0" smtClean="0"/>
              <a:t> масти</a:t>
            </a:r>
          </a:p>
          <a:p>
            <a:pPr marL="0" indent="0">
              <a:buNone/>
            </a:pPr>
            <a:r>
              <a:rPr lang="sr-Cyrl-RS" sz="2400" u="sng" dirty="0" smtClean="0"/>
              <a:t>3. Да ли Ана Рексија добија или губи теесну тежину?</a:t>
            </a:r>
          </a:p>
          <a:p>
            <a:pPr marL="0" indent="0">
              <a:buNone/>
            </a:pPr>
            <a:endParaRPr lang="sr-Cyrl-RS" sz="2400" u="sng" dirty="0" smtClean="0"/>
          </a:p>
          <a:p>
            <a:pPr marL="0" indent="0">
              <a:buNone/>
            </a:pPr>
            <a:r>
              <a:rPr lang="sr-Cyrl-RS" sz="2400" dirty="0" smtClean="0"/>
              <a:t>100х4=400</a:t>
            </a:r>
            <a:r>
              <a:rPr lang="en-US" sz="2400" dirty="0" smtClean="0"/>
              <a:t>kcal </a:t>
            </a:r>
            <a:r>
              <a:rPr lang="sr-Cyrl-RS" sz="2400" dirty="0" smtClean="0"/>
              <a:t>угљених хидрата</a:t>
            </a:r>
          </a:p>
          <a:p>
            <a:pPr marL="0" indent="0">
              <a:buNone/>
            </a:pPr>
            <a:r>
              <a:rPr lang="sr-Cyrl-RS" sz="2400" dirty="0" smtClean="0"/>
              <a:t>20х4=80</a:t>
            </a:r>
            <a:r>
              <a:rPr lang="en-US" sz="2400" dirty="0" smtClean="0"/>
              <a:t>kcal</a:t>
            </a:r>
            <a:r>
              <a:rPr lang="sr-Cyrl-RS" sz="2400" dirty="0" smtClean="0"/>
              <a:t> протеина</a:t>
            </a:r>
          </a:p>
          <a:p>
            <a:pPr marL="0" indent="0">
              <a:buNone/>
            </a:pPr>
            <a:r>
              <a:rPr lang="sr-Cyrl-RS" sz="2400" dirty="0" smtClean="0"/>
              <a:t>15х9=135</a:t>
            </a:r>
            <a:r>
              <a:rPr lang="en-US" sz="2400" dirty="0" smtClean="0"/>
              <a:t>kcal</a:t>
            </a:r>
            <a:r>
              <a:rPr lang="sr-Cyrl-RS" sz="2400" dirty="0" smtClean="0"/>
              <a:t> масти</a:t>
            </a:r>
          </a:p>
          <a:p>
            <a:pPr marL="0" indent="0">
              <a:buNone/>
            </a:pPr>
            <a:r>
              <a:rPr lang="sr-Cyrl-RS" sz="2400" dirty="0" smtClean="0"/>
              <a:t>Укупно 615</a:t>
            </a:r>
            <a:r>
              <a:rPr lang="en-US" sz="2400" dirty="0" smtClean="0"/>
              <a:t>kcal</a:t>
            </a:r>
            <a:r>
              <a:rPr lang="sr-Cyrl-RS" sz="2400" dirty="0" smtClean="0"/>
              <a:t>, а њене дневне потребе су 1909</a:t>
            </a:r>
            <a:r>
              <a:rPr lang="en-US" sz="2400" dirty="0" smtClean="0"/>
              <a:t>kcal</a:t>
            </a:r>
            <a:r>
              <a:rPr lang="sr-Cyrl-RS" sz="2400" dirty="0" smtClean="0"/>
              <a:t>,</a:t>
            </a:r>
            <a:endParaRPr lang="en-US" sz="2400" dirty="0" smtClean="0"/>
          </a:p>
          <a:p>
            <a:pPr marL="0" indent="0">
              <a:buNone/>
            </a:pPr>
            <a:r>
              <a:rPr lang="sr-Cyrl-RS" sz="2400" dirty="0" smtClean="0"/>
              <a:t> што значи да губи телесну тежину</a:t>
            </a: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336578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Cyrl-RS" sz="2400" u="sng" dirty="0" smtClean="0"/>
              <a:t>4. Да ли Ана Рексија има малнутрицију?</a:t>
            </a:r>
          </a:p>
          <a:p>
            <a:pPr marL="0" indent="0">
              <a:buNone/>
            </a:pPr>
            <a:endParaRPr lang="sr-Cyrl-RS" sz="2400" u="sng" dirty="0" smtClean="0"/>
          </a:p>
          <a:p>
            <a:pPr marL="0" indent="0">
              <a:buNone/>
            </a:pPr>
            <a:r>
              <a:rPr lang="sr-Cyrl-RS" sz="2000" dirty="0" smtClean="0"/>
              <a:t>Малнутриција –  протеинско-калоријска малнутриција</a:t>
            </a:r>
          </a:p>
          <a:p>
            <a:pPr lvl="4" indent="-342900">
              <a:buFontTx/>
              <a:buChar char="-"/>
            </a:pPr>
            <a:r>
              <a:rPr lang="sr-Cyrl-RS" dirty="0" smtClean="0"/>
              <a:t>Смањено уношење хранњивих материја (УХ и/или протеина</a:t>
            </a:r>
          </a:p>
          <a:p>
            <a:pPr lvl="4" indent="-342900">
              <a:buFontTx/>
              <a:buChar char="-"/>
            </a:pPr>
            <a:r>
              <a:rPr lang="sr-Cyrl-RS" dirty="0" smtClean="0"/>
              <a:t>Код деце заостајање у расту, хроничне болести касније</a:t>
            </a:r>
          </a:p>
          <a:p>
            <a:pPr marL="0" indent="0">
              <a:buNone/>
            </a:pPr>
            <a:r>
              <a:rPr lang="sr-Cyrl-RS" sz="2000" dirty="0" smtClean="0"/>
              <a:t>К</a:t>
            </a:r>
            <a:r>
              <a:rPr lang="en-US" sz="2000" dirty="0" err="1" smtClean="0"/>
              <a:t>washiorkor</a:t>
            </a:r>
            <a:r>
              <a:rPr lang="sr-Cyrl-RS" sz="2000" dirty="0" smtClean="0"/>
              <a:t> – дефицит протеина већи од дефицита угљених хидрата</a:t>
            </a:r>
          </a:p>
          <a:p>
            <a:pPr lvl="3" indent="-342900">
              <a:buFontTx/>
              <a:buChar char="-"/>
            </a:pPr>
            <a:r>
              <a:rPr lang="sr-Cyrl-RS" dirty="0" smtClean="0"/>
              <a:t>хипоалбуминемија, анемија, едеми</a:t>
            </a:r>
          </a:p>
          <a:p>
            <a:pPr lvl="3" indent="-342900">
              <a:buFontTx/>
              <a:buChar char="-"/>
            </a:pPr>
            <a:r>
              <a:rPr lang="sr-Cyrl-RS" dirty="0" smtClean="0"/>
              <a:t>Најчешће се јавља код деце у Африци</a:t>
            </a:r>
          </a:p>
          <a:p>
            <a:pPr marL="0" indent="0">
              <a:buNone/>
            </a:pPr>
            <a:r>
              <a:rPr lang="sr-Cyrl-RS" sz="2000" dirty="0" smtClean="0"/>
              <a:t>Ма</a:t>
            </a:r>
            <a:r>
              <a:rPr lang="en-US" sz="2000" dirty="0" err="1" smtClean="0"/>
              <a:t>rasmus</a:t>
            </a:r>
            <a:r>
              <a:rPr lang="en-US" sz="2000" dirty="0" smtClean="0"/>
              <a:t> – </a:t>
            </a:r>
            <a:r>
              <a:rPr lang="sr-Cyrl-RS" sz="2000" dirty="0" smtClean="0"/>
              <a:t>неухрањеноср, дефицит УХ већи од дефицита протеина</a:t>
            </a:r>
            <a:endParaRPr lang="sr-Cyrl-RS" dirty="0"/>
          </a:p>
          <a:p>
            <a:pPr marL="0" indent="0">
              <a:buNone/>
            </a:pPr>
            <a:r>
              <a:rPr lang="sr-Cyrl-RS" sz="2000" dirty="0" smtClean="0"/>
              <a:t>	    - нема едема, протеини се ористе за глуконеогенезу</a:t>
            </a:r>
          </a:p>
          <a:p>
            <a:pPr marL="0" indent="0">
              <a:buNone/>
            </a:pPr>
            <a:r>
              <a:rPr lang="sr-Cyrl-RS" sz="2000" dirty="0" smtClean="0"/>
              <a:t>Постоје три степена малнутриције:</a:t>
            </a:r>
          </a:p>
          <a:p>
            <a:pPr marL="0" indent="0">
              <a:buNone/>
            </a:pPr>
            <a:r>
              <a:rPr lang="en-US" sz="2000" dirty="0" smtClean="0"/>
              <a:t>I </a:t>
            </a:r>
            <a:r>
              <a:rPr lang="sr-Cyrl-RS" sz="2000" dirty="0" smtClean="0"/>
              <a:t>степен – </a:t>
            </a:r>
            <a:r>
              <a:rPr lang="en-US" sz="2000" dirty="0" smtClean="0"/>
              <a:t>17.0</a:t>
            </a:r>
            <a:r>
              <a:rPr lang="sr-Cyrl-RS" sz="2000" dirty="0" smtClean="0"/>
              <a:t>&lt;</a:t>
            </a:r>
            <a:r>
              <a:rPr lang="en-US" sz="2000" dirty="0" smtClean="0"/>
              <a:t>BMI</a:t>
            </a:r>
            <a:r>
              <a:rPr lang="sr-Cyrl-RS" sz="2000" dirty="0" smtClean="0"/>
              <a:t>&lt;18.4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II</a:t>
            </a:r>
            <a:r>
              <a:rPr lang="sr-Cyrl-RS" sz="2000" dirty="0" smtClean="0"/>
              <a:t> степен – 16.0&lt;</a:t>
            </a:r>
            <a:r>
              <a:rPr lang="en-US" sz="2000" dirty="0" smtClean="0"/>
              <a:t> BMI</a:t>
            </a:r>
            <a:r>
              <a:rPr lang="sr-Cyrl-RS" sz="2000" dirty="0" smtClean="0"/>
              <a:t>&lt;16.9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III</a:t>
            </a:r>
            <a:r>
              <a:rPr lang="sr-Cyrl-RS" sz="2000" dirty="0" smtClean="0"/>
              <a:t> степен – </a:t>
            </a:r>
            <a:r>
              <a:rPr lang="en-US" sz="2000" dirty="0" smtClean="0"/>
              <a:t>BMI</a:t>
            </a:r>
            <a:r>
              <a:rPr lang="sr-Cyrl-RS" sz="2000" dirty="0" smtClean="0"/>
              <a:t>&lt;16</a:t>
            </a:r>
          </a:p>
          <a:p>
            <a:pPr marL="0" indent="0">
              <a:buNone/>
            </a:pP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2978288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507</TotalTime>
  <Words>1982</Words>
  <Application>Microsoft Office PowerPoint</Application>
  <PresentationFormat>On-screen Show (4:3)</PresentationFormat>
  <Paragraphs>208</Paragraphs>
  <Slides>28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Анализа случајева из праксе Поремећаји метаболизма у гладовању, ситости, гојазности и физичкој активности</vt:lpstr>
      <vt:lpstr>Случај 1. </vt:lpstr>
      <vt:lpstr>Извори енергије унети храном </vt:lpstr>
      <vt:lpstr>Извори енергије унети храном</vt:lpstr>
      <vt:lpstr>Здрава телесна маса</vt:lpstr>
      <vt:lpstr>Индекс телесне масе – Body mass index BMI</vt:lpstr>
      <vt:lpstr>Дневна потрошња енергије</vt:lpstr>
      <vt:lpstr>Енергетсе потребе и резерве</vt:lpstr>
      <vt:lpstr>PowerPoint Presentation</vt:lpstr>
      <vt:lpstr>PowerPoint Presentation</vt:lpstr>
      <vt:lpstr>PowerPoint Presentation</vt:lpstr>
      <vt:lpstr>PowerPoint Presentation</vt:lpstr>
      <vt:lpstr>Метаболичке промене у продуженом гладовању</vt:lpstr>
      <vt:lpstr>PowerPoint Presentation</vt:lpstr>
      <vt:lpstr>PowerPoint Presentation</vt:lpstr>
      <vt:lpstr>PowerPoint Presentation</vt:lpstr>
      <vt:lpstr>PowerPoint Presentation</vt:lpstr>
      <vt:lpstr>Случај 2</vt:lpstr>
      <vt:lpstr>PowerPoint Presentation</vt:lpstr>
      <vt:lpstr>Метаболизам у стању ситости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Aнaliza slučajeva iz prakse Poremećaji metaбolizma u gladovaнju, sitosti, gojazнosti i fizičkoj aktivнosti</dc:title>
  <dc:creator>Windows User</dc:creator>
  <cp:lastModifiedBy>Windows User</cp:lastModifiedBy>
  <cp:revision>31</cp:revision>
  <dcterms:created xsi:type="dcterms:W3CDTF">2018-08-19T09:10:43Z</dcterms:created>
  <dcterms:modified xsi:type="dcterms:W3CDTF">2018-08-20T10:30:40Z</dcterms:modified>
</cp:coreProperties>
</file>